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media/image6.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5pPr>
    <a:lvl6pPr marL="0" marR="0" indent="22860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6pPr>
    <a:lvl7pPr marL="0" marR="0" indent="27432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7pPr>
    <a:lvl8pPr marL="0" marR="0" indent="32004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8pPr>
    <a:lvl9pPr marL="0" marR="0" indent="36576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Dagny Offc"/>
          <a:ea typeface="Dagny Offc"/>
          <a:cs typeface="Dagny Offc"/>
        </a:font>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9ED"/>
          </a:solidFill>
        </a:fill>
      </a:tcStyle>
    </a:wholeTbl>
    <a:band2H>
      <a:tcTxStyle b="def" i="def"/>
      <a:tcStyle>
        <a:tcBdr/>
        <a:fill>
          <a:solidFill>
            <a:srgbClr val="E6EDF6"/>
          </a:solidFill>
        </a:fill>
      </a:tcStyle>
    </a:band2H>
    <a:firstCol>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Dagny Offc"/>
          <a:ea typeface="Dagny Offc"/>
          <a:cs typeface="Dagny Offc"/>
        </a:font>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BFD"/>
          </a:solidFill>
        </a:fill>
      </a:tcStyle>
    </a:wholeTbl>
    <a:band2H>
      <a:tcTxStyle b="def" i="def"/>
      <a:tcStyle>
        <a:tcBdr/>
        <a:fill>
          <a:solidFill>
            <a:srgbClr val="EAF5FE"/>
          </a:solidFill>
        </a:fill>
      </a:tcStyle>
    </a:band2H>
    <a:firstCol>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Dagny Offc"/>
          <a:ea typeface="Dagny Offc"/>
          <a:cs typeface="Dagny Offc"/>
        </a:font>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F5F4"/>
          </a:solidFill>
        </a:fill>
      </a:tcStyle>
    </a:wholeTbl>
    <a:band2H>
      <a:tcTxStyle b="def" i="def"/>
      <a:tcStyle>
        <a:tcBdr/>
        <a:fill>
          <a:solidFill>
            <a:srgbClr val="FAFAF9"/>
          </a:solidFill>
        </a:fill>
      </a:tcStyle>
    </a:band2H>
    <a:firstCol>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Dagny Offc"/>
          <a:ea typeface="Dagny Offc"/>
          <a:cs typeface="Dagny Offc"/>
        </a:font>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
          <a:latin typeface="Dagny Offc"/>
          <a:ea typeface="Dagny Offc"/>
          <a:cs typeface="Dagny Off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agny Offc"/>
          <a:ea typeface="Dagny Offc"/>
          <a:cs typeface="Dagny Offc"/>
        </a:font>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Dagny Offc"/>
          <a:ea typeface="Dagny Offc"/>
          <a:cs typeface="Dagny Offc"/>
        </a:font>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agny Offc"/>
          <a:ea typeface="Dagny Offc"/>
          <a:cs typeface="Dagny Offc"/>
        </a:font>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b="def" i="def"/>
      <a:tcStyle>
        <a:tcBdr/>
        <a:fill>
          <a:solidFill>
            <a:srgbClr val="E7E7E7"/>
          </a:solidFill>
        </a:fill>
      </a:tcStyle>
    </a:band2H>
    <a:firstCol>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
          <a:latin typeface="Dagny Offc"/>
          <a:ea typeface="Dagny Offc"/>
          <a:cs typeface="Dagny Off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
          <a:latin typeface="Dagny Offc"/>
          <a:ea typeface="Dagny Offc"/>
          <a:cs typeface="Dagny Offc"/>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b="def" i="def"/>
      <a:tcStyle>
        <a:tcBdr/>
        <a:fill>
          <a:solidFill>
            <a:srgbClr val="FFFFFF"/>
          </a:solidFill>
        </a:fill>
      </a:tcStyle>
    </a:band2H>
    <a:firstCol>
      <a:tcTxStyle b="on" i="off">
        <a:font>
          <a:latin typeface="Dagny Offc"/>
          <a:ea typeface="Dagny Offc"/>
          <a:cs typeface="Dagny Offc"/>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
          <a:latin typeface="Dagny Offc"/>
          <a:ea typeface="Dagny Offc"/>
          <a:cs typeface="Dagny Offc"/>
        </a:font>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
          <a:latin typeface="Dagny Offc"/>
          <a:ea typeface="Dagny Offc"/>
          <a:cs typeface="Dagny Offc"/>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Relationships xmlns="http://schemas.openxmlformats.org/package/2006/relationships"><Relationship Id="rId1" Type="http://schemas.openxmlformats.org/officeDocument/2006/relationships/package" Target="../embeddings/Microsoft_Excel_Sheet1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kWh</a:t>
            </a:r>
          </a:p>
        </c:rich>
      </c:tx>
      <c:layout>
        <c:manualLayout>
          <c:xMode val="edge"/>
          <c:yMode val="edge"/>
          <c:x val="0.418834"/>
          <c:y val="0"/>
          <c:w val="0.162332"/>
          <c:h val="0.161247"/>
        </c:manualLayout>
      </c:layout>
      <c:overlay val="1"/>
      <c:spPr>
        <a:noFill/>
        <a:effectLst/>
      </c:spPr>
    </c:title>
    <c:autoTitleDeleted val="1"/>
    <c:plotArea>
      <c:layout>
        <c:manualLayout>
          <c:layoutTarget val="inner"/>
          <c:xMode val="edge"/>
          <c:yMode val="edge"/>
          <c:x val="0.135371"/>
          <c:y val="0.161247"/>
          <c:w val="0.859629"/>
          <c:h val="0.718755"/>
        </c:manualLayout>
      </c:layout>
      <c:barChart>
        <c:barDir val="col"/>
        <c:grouping val="clustered"/>
        <c:varyColors val="0"/>
        <c:ser>
          <c:idx val="0"/>
          <c:order val="0"/>
          <c:tx>
            <c:strRef>
              <c:f>Sheet1!$B$1</c:f>
              <c:strCache>
                <c:ptCount val="1"/>
                <c:pt idx="0">
                  <c:v>kWh</c:v>
                </c:pt>
              </c:strCache>
            </c:strRef>
          </c:tx>
          <c:spPr>
            <a:gradFill flip="none" rotWithShape="1">
              <a:gsLst>
                <a:gs pos="0">
                  <a:srgbClr val="006397"/>
                </a:gs>
                <a:gs pos="80000">
                  <a:srgbClr val="0083C6"/>
                </a:gs>
                <a:gs pos="100000">
                  <a:srgbClr val="0083C7"/>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15.000000</c:v>
                </c:pt>
                <c:pt idx="1">
                  <c:v>14.000000</c:v>
                </c:pt>
                <c:pt idx="2">
                  <c:v>16.500000</c:v>
                </c:pt>
                <c:pt idx="3">
                  <c:v>13.000000</c:v>
                </c:pt>
                <c:pt idx="4">
                  <c:v>17.000000</c:v>
                </c:pt>
                <c:pt idx="5">
                  <c:v>23.000000</c:v>
                </c:pt>
                <c:pt idx="6">
                  <c:v>29.000000</c:v>
                </c:pt>
                <c:pt idx="7">
                  <c:v>32.000000</c:v>
                </c:pt>
                <c:pt idx="8">
                  <c:v>24.000000</c:v>
                </c:pt>
                <c:pt idx="9">
                  <c:v>16.000000</c:v>
                </c:pt>
                <c:pt idx="10">
                  <c:v>13.000000</c:v>
                </c:pt>
                <c:pt idx="11">
                  <c:v>14.000000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8"/>
        <c:minorUnit val="4"/>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59857"/>
          <c:y val="0.206288"/>
          <c:w val="0.840369"/>
          <c:h val="0.417175"/>
        </c:manualLayout>
      </c:layout>
      <c:barChart>
        <c:barDir val="col"/>
        <c:grouping val="clustered"/>
        <c:varyColors val="0"/>
        <c:ser>
          <c:idx val="0"/>
          <c:order val="0"/>
          <c:tx>
            <c:v/>
          </c:tx>
          <c:spPr>
            <a:solidFill>
              <a:srgbClr val="3C3C3C"/>
            </a:solidFill>
            <a:ln w="12700" cap="flat">
              <a:noFill/>
              <a:miter lim="400000"/>
            </a:ln>
            <a:effectLst/>
          </c:spPr>
          <c:invertIfNegative val="0"/>
          <c:dPt>
            <c:idx val="0"/>
            <c:spPr>
              <a:solidFill>
                <a:srgbClr val="3C3C3C"/>
              </a:solidFill>
              <a:ln w="12700" cap="flat">
                <a:noFill/>
                <a:miter lim="400000"/>
              </a:ln>
              <a:effectLst/>
            </c:spPr>
          </c:dPt>
          <c:dPt>
            <c:idx val="1"/>
            <c:spPr>
              <a:solidFill>
                <a:srgbClr val="3C3C3C"/>
              </a:solidFill>
              <a:ln w="12700" cap="flat">
                <a:noFill/>
                <a:miter lim="400000"/>
              </a:ln>
              <a:effectLst/>
            </c:spPr>
          </c:dPt>
          <c:dPt>
            <c:idx val="2"/>
            <c:spPr>
              <a:solidFill>
                <a:srgbClr val="3C3C3C"/>
              </a:solidFill>
              <a:ln w="12700" cap="flat">
                <a:noFill/>
                <a:miter lim="400000"/>
              </a:ln>
              <a:effectLst/>
            </c:spPr>
          </c:dPt>
          <c:dPt>
            <c:idx val="3"/>
            <c:spPr>
              <a:solidFill>
                <a:srgbClr val="BEBEBE"/>
              </a:solidFill>
              <a:ln w="12700" cap="flat">
                <a:noFill/>
                <a:miter lim="400000"/>
              </a:ln>
              <a:effectLst/>
            </c:spPr>
          </c:dPt>
          <c:dPt>
            <c:idx val="4"/>
            <c:spPr>
              <a:solidFill>
                <a:srgbClr val="BEBEBE"/>
              </a:solidFill>
              <a:ln w="12700" cap="flat">
                <a:noFill/>
                <a:miter lim="400000"/>
              </a:ln>
              <a:effectLst/>
            </c:spPr>
          </c:dPt>
          <c:dPt>
            <c:idx val="5"/>
            <c:spPr>
              <a:solidFill>
                <a:schemeClr val="accent4"/>
              </a:solidFill>
              <a:ln w="12700" cap="flat">
                <a:noFill/>
                <a:miter lim="400000"/>
              </a:ln>
              <a:effectLst/>
            </c:spPr>
          </c:dPt>
          <c:dPt>
            <c:idx val="6"/>
            <c:spPr>
              <a:solidFill>
                <a:schemeClr val="accent4"/>
              </a:solidFill>
              <a:ln w="12700" cap="flat">
                <a:noFill/>
                <a:miter lim="400000"/>
              </a:ln>
              <a:effectLst/>
            </c:spPr>
          </c:dPt>
          <c:dPt>
            <c:idx val="7"/>
            <c:spPr>
              <a:solidFill>
                <a:schemeClr val="accent4"/>
              </a:solidFill>
              <a:ln w="12700" cap="flat">
                <a:noFill/>
                <a:miter lim="400000"/>
              </a:ln>
              <a:effectLst/>
            </c:spPr>
          </c:dPt>
          <c:dPt>
            <c:idx val="8"/>
            <c:spPr>
              <a:solidFill>
                <a:srgbClr val="BEBEBE"/>
              </a:solidFill>
              <a:ln w="12700" cap="flat">
                <a:noFill/>
                <a:miter lim="400000"/>
              </a:ln>
              <a:effectLst/>
            </c:spPr>
          </c:dPt>
          <c:dPt>
            <c:idx val="9"/>
            <c:spPr>
              <a:solidFill>
                <a:srgbClr val="BEBEBE"/>
              </a:solidFill>
              <a:ln w="12700" cap="flat">
                <a:noFill/>
                <a:miter lim="400000"/>
              </a:ln>
              <a:effectLst/>
            </c:spPr>
          </c:dPt>
          <c:dPt>
            <c:idx val="10"/>
            <c:spPr>
              <a:solidFill>
                <a:srgbClr val="BEBEBE"/>
              </a:solidFill>
              <a:ln w="12700" cap="flat">
                <a:noFill/>
                <a:miter lim="400000"/>
              </a:ln>
              <a:effectLst/>
            </c:spPr>
          </c:dPt>
          <c:dPt>
            <c:idx val="11"/>
            <c:spPr>
              <a:solidFill>
                <a:srgbClr val="3C3C3C"/>
              </a:solidFill>
              <a:ln w="12700" cap="flat">
                <a:noFill/>
                <a:miter lim="400000"/>
              </a:ln>
              <a:effectLst/>
            </c:spPr>
          </c:dPt>
          <c:dLbls>
            <c:dLbl>
              <c:idx val="0"/>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1"/>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2"/>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3"/>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4"/>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5"/>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6"/>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7"/>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8"/>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9"/>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10"/>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11"/>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showLeaderLines val="0"/>
          </c:dLbls>
          <c:cat>
            <c:strLit>
              <c:ptCount val="12"/>
              <c:pt idx="0">
                <c:v>Jan</c:v>
              </c:pt>
              <c:pt idx="1">
                <c:v>Feb</c:v>
              </c:pt>
              <c:pt idx="2">
                <c:v>Mar</c:v>
              </c:pt>
              <c:pt idx="3">
                <c:v>Apr</c:v>
              </c:pt>
              <c:pt idx="4">
                <c:v>May</c:v>
              </c:pt>
              <c:pt idx="5">
                <c:v>June</c:v>
              </c:pt>
              <c:pt idx="6">
                <c:v>July</c:v>
              </c:pt>
              <c:pt idx="7">
                <c:v>Aug</c:v>
              </c:pt>
              <c:pt idx="8">
                <c:v>Sep</c:v>
              </c:pt>
              <c:pt idx="9">
                <c:v>Oct</c:v>
              </c:pt>
              <c:pt idx="10">
                <c:v>Nov</c:v>
              </c:pt>
              <c:pt idx="11">
                <c:v>Dec</c:v>
              </c:pt>
            </c:strLit>
          </c:cat>
          <c:val>
            <c:numLit>
              <c:ptCount val="12"/>
              <c:pt idx="0">
                <c:v>1855.280400</c:v>
              </c:pt>
              <c:pt idx="1">
                <c:v>1525.533600</c:v>
              </c:pt>
              <c:pt idx="2">
                <c:v>1577.239200</c:v>
              </c:pt>
              <c:pt idx="3">
                <c:v>857.598000</c:v>
              </c:pt>
              <c:pt idx="4">
                <c:v>712.812000</c:v>
              </c:pt>
              <c:pt idx="5">
                <c:v>1075.506000</c:v>
              </c:pt>
              <c:pt idx="6">
                <c:v>1159.785600</c:v>
              </c:pt>
              <c:pt idx="7">
                <c:v>808.964400</c:v>
              </c:pt>
              <c:pt idx="8">
                <c:v>911.744400</c:v>
              </c:pt>
              <c:pt idx="9">
                <c:v>595.732800</c:v>
              </c:pt>
              <c:pt idx="10">
                <c:v>828.492000</c:v>
              </c:pt>
              <c:pt idx="11">
                <c:v>1375.297200</c:v>
              </c:pt>
            </c:numLit>
          </c:val>
        </c:ser>
        <c:gapWidth val="10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4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numFmt formatCode="#,##0" sourceLinked="0"/>
        <c:majorTickMark val="none"/>
        <c:minorTickMark val="none"/>
        <c:tickLblPos val="none"/>
        <c:spPr>
          <a:ln w="12700" cap="flat">
            <a:noFill/>
            <a:prstDash val="solid"/>
            <a:round/>
          </a:ln>
        </c:spPr>
        <c:txPr>
          <a:bodyPr rot="0"/>
          <a:lstStyle/>
          <a:p>
            <a:pPr>
              <a:defRPr b="0" i="0" strike="noStrike" sz="1000" u="none">
                <a:solidFill>
                  <a:srgbClr val="3C3C3C"/>
                </a:solidFill>
                <a:latin typeface="Dagny Offc"/>
              </a:defRPr>
            </a:pPr>
          </a:p>
        </c:txPr>
        <c:crossAx val="2094734552"/>
        <c:crosses val="autoZero"/>
        <c:crossBetween val="between"/>
        <c:majorUnit val="500"/>
        <c:minorUnit val="2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195633"/>
          <c:y val="0.0668664"/>
          <c:w val="0.975437"/>
          <c:h val="0.820334"/>
        </c:manualLayout>
      </c:layout>
      <c:areaChart>
        <c:grouping val="stacked"/>
        <c:varyColors val="0"/>
        <c:ser>
          <c:idx val="0"/>
          <c:order val="0"/>
          <c:tx>
            <c:strRef>
              <c:f>Sheet1!$B$1</c:f>
              <c:strCache>
                <c:ptCount val="1"/>
                <c:pt idx="0">
                  <c:v>Base</c:v>
                </c:pt>
              </c:strCache>
            </c:strRef>
          </c:tx>
          <c:spPr>
            <a:solidFill>
              <a:schemeClr val="accent1"/>
            </a:solidFill>
            <a:ln w="12700" cap="flat">
              <a:noFill/>
              <a:miter lim="400000"/>
            </a:ln>
            <a:effectLst/>
          </c:spPr>
          <c:dLbls>
            <c:numFmt formatCode="0" sourceLinked="0"/>
            <c:txPr>
              <a:bodyPr/>
              <a:lstStyle/>
              <a:p>
                <a:pPr>
                  <a:defRPr b="0" i="0" strike="noStrike" sz="1000" u="none">
                    <a:solidFill>
                      <a:srgbClr val="3C3C3C"/>
                    </a:solidFill>
                    <a:latin typeface="Dagny Offc"/>
                  </a:defRPr>
                </a:pPr>
              </a:p>
            </c:txPr>
            <c:showLegendKey val="0"/>
            <c:showVal val="0"/>
            <c:showCatName val="0"/>
            <c:showSerName val="0"/>
            <c:showPercent val="0"/>
            <c:showBubbleSize val="0"/>
            <c:showLeaderLines val="0"/>
          </c:dLbls>
          <c:cat>
            <c:strRef>
              <c:f>Sheet1!$A$2:$A$25</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Sheet1!$B$2:$B$25</c:f>
              <c:numCache>
                <c:ptCount val="24"/>
                <c:pt idx="0">
                  <c:v>655.000000</c:v>
                </c:pt>
                <c:pt idx="1">
                  <c:v>659.000000</c:v>
                </c:pt>
                <c:pt idx="2">
                  <c:v>599.000000</c:v>
                </c:pt>
                <c:pt idx="3">
                  <c:v>500.000000</c:v>
                </c:pt>
                <c:pt idx="4">
                  <c:v>689.000000</c:v>
                </c:pt>
                <c:pt idx="5">
                  <c:v>556.000000</c:v>
                </c:pt>
                <c:pt idx="6">
                  <c:v>569.000000</c:v>
                </c:pt>
                <c:pt idx="7">
                  <c:v>610.000000</c:v>
                </c:pt>
                <c:pt idx="8">
                  <c:v>670.000000</c:v>
                </c:pt>
                <c:pt idx="9">
                  <c:v>625.000000</c:v>
                </c:pt>
                <c:pt idx="10">
                  <c:v>588.000000</c:v>
                </c:pt>
                <c:pt idx="11">
                  <c:v>646.000000</c:v>
                </c:pt>
                <c:pt idx="12">
                  <c:v>579.000000</c:v>
                </c:pt>
                <c:pt idx="13">
                  <c:v>676.000000</c:v>
                </c:pt>
                <c:pt idx="14">
                  <c:v>553.000000</c:v>
                </c:pt>
                <c:pt idx="15">
                  <c:v>635.000000</c:v>
                </c:pt>
                <c:pt idx="16">
                  <c:v>620.000000</c:v>
                </c:pt>
                <c:pt idx="17">
                  <c:v>613.000000</c:v>
                </c:pt>
                <c:pt idx="18">
                  <c:v>544.000000</c:v>
                </c:pt>
                <c:pt idx="19">
                  <c:v>675.000000</c:v>
                </c:pt>
                <c:pt idx="20">
                  <c:v>530.000000</c:v>
                </c:pt>
                <c:pt idx="21">
                  <c:v>559.000000</c:v>
                </c:pt>
                <c:pt idx="22">
                  <c:v>676.000000</c:v>
                </c:pt>
                <c:pt idx="23">
                  <c:v>616.000000</c:v>
                </c:pt>
              </c:numCache>
            </c:numRef>
          </c:val>
        </c:ser>
        <c:ser>
          <c:idx val="1"/>
          <c:order val="1"/>
          <c:tx>
            <c:strRef>
              <c:f>Sheet1!$C$1</c:f>
              <c:strCache>
                <c:ptCount val="1"/>
                <c:pt idx="0">
                  <c:v>Heating</c:v>
                </c:pt>
              </c:strCache>
            </c:strRef>
          </c:tx>
          <c:spPr>
            <a:solidFill>
              <a:schemeClr val="accent2"/>
            </a:solidFill>
            <a:ln w="12700" cap="flat">
              <a:noFill/>
              <a:miter lim="400000"/>
            </a:ln>
            <a:effectLst/>
          </c:spPr>
          <c:dLbls>
            <c:numFmt formatCode="0" sourceLinked="0"/>
            <c:txPr>
              <a:bodyPr/>
              <a:lstStyle/>
              <a:p>
                <a:pPr>
                  <a:defRPr b="0" i="0" strike="noStrike" sz="1000" u="none">
                    <a:solidFill>
                      <a:srgbClr val="3C3C3C"/>
                    </a:solidFill>
                    <a:latin typeface="Dagny Offc"/>
                  </a:defRPr>
                </a:pPr>
              </a:p>
            </c:txPr>
            <c:showLegendKey val="0"/>
            <c:showVal val="0"/>
            <c:showCatName val="0"/>
            <c:showSerName val="0"/>
            <c:showPercent val="0"/>
            <c:showBubbleSize val="0"/>
            <c:showLeaderLines val="0"/>
          </c:dLbls>
          <c:cat>
            <c:strRef>
              <c:f>Sheet1!$A$2:$A$25</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Sheet1!$C$2:$C$25</c:f>
              <c:numCache>
                <c:ptCount val="24"/>
                <c:pt idx="0">
                  <c:v>396.000000</c:v>
                </c:pt>
                <c:pt idx="1">
                  <c:v>298.000000</c:v>
                </c:pt>
                <c:pt idx="2">
                  <c:v>194.000000</c:v>
                </c:pt>
                <c:pt idx="3">
                  <c:v>54.000000</c:v>
                </c:pt>
                <c:pt idx="4">
                  <c:v>7.000000</c:v>
                </c:pt>
                <c:pt idx="5">
                  <c:v>2.000000</c:v>
                </c:pt>
                <c:pt idx="6">
                  <c:v>-8.000000</c:v>
                </c:pt>
                <c:pt idx="7">
                  <c:v>-3.000000</c:v>
                </c:pt>
                <c:pt idx="8">
                  <c:v>-6.000000</c:v>
                </c:pt>
                <c:pt idx="9">
                  <c:v>145.000000</c:v>
                </c:pt>
                <c:pt idx="10">
                  <c:v>207.000000</c:v>
                </c:pt>
                <c:pt idx="11">
                  <c:v>394.000000</c:v>
                </c:pt>
                <c:pt idx="12">
                  <c:v>394.000000</c:v>
                </c:pt>
                <c:pt idx="13">
                  <c:v>300.000000</c:v>
                </c:pt>
                <c:pt idx="14">
                  <c:v>197.000000</c:v>
                </c:pt>
                <c:pt idx="15">
                  <c:v>56.000000</c:v>
                </c:pt>
                <c:pt idx="16">
                  <c:v>-3.000000</c:v>
                </c:pt>
                <c:pt idx="17">
                  <c:v>0.000000</c:v>
                </c:pt>
                <c:pt idx="18">
                  <c:v>-6.000000</c:v>
                </c:pt>
                <c:pt idx="19">
                  <c:v>8.000000</c:v>
                </c:pt>
                <c:pt idx="20">
                  <c:v>-1.000000</c:v>
                </c:pt>
                <c:pt idx="21">
                  <c:v>155.000000</c:v>
                </c:pt>
                <c:pt idx="22">
                  <c:v>208.000000</c:v>
                </c:pt>
                <c:pt idx="23">
                  <c:v>393.000000</c:v>
                </c:pt>
              </c:numCache>
            </c:numRef>
          </c:val>
        </c:ser>
        <c:ser>
          <c:idx val="2"/>
          <c:order val="2"/>
          <c:tx>
            <c:strRef>
              <c:f>Sheet1!$D$1</c:f>
              <c:strCache>
                <c:ptCount val="1"/>
                <c:pt idx="0">
                  <c:v>Cooling</c:v>
                </c:pt>
              </c:strCache>
            </c:strRef>
          </c:tx>
          <c:spPr>
            <a:solidFill>
              <a:schemeClr val="accent3"/>
            </a:solidFill>
            <a:ln w="12700" cap="flat">
              <a:noFill/>
              <a:miter lim="400000"/>
            </a:ln>
            <a:effectLst/>
          </c:spPr>
          <c:dLbls>
            <c:numFmt formatCode="0" sourceLinked="0"/>
            <c:txPr>
              <a:bodyPr/>
              <a:lstStyle/>
              <a:p>
                <a:pPr>
                  <a:defRPr b="0" i="0" strike="noStrike" sz="1000" u="none">
                    <a:solidFill>
                      <a:srgbClr val="3C3C3C"/>
                    </a:solidFill>
                    <a:latin typeface="Dagny Offc"/>
                  </a:defRPr>
                </a:pPr>
              </a:p>
            </c:txPr>
            <c:showLegendKey val="0"/>
            <c:showVal val="0"/>
            <c:showCatName val="0"/>
            <c:showSerName val="0"/>
            <c:showPercent val="0"/>
            <c:showBubbleSize val="0"/>
            <c:showLeaderLines val="0"/>
          </c:dLbls>
          <c:cat>
            <c:strRef>
              <c:f>Sheet1!$A$2:$A$25</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Sheet1!$D$2:$D$25</c:f>
              <c:numCache>
                <c:ptCount val="24"/>
                <c:pt idx="0">
                  <c:v>-2.000000</c:v>
                </c:pt>
                <c:pt idx="1">
                  <c:v>4.000000</c:v>
                </c:pt>
                <c:pt idx="2">
                  <c:v>0.000000</c:v>
                </c:pt>
                <c:pt idx="3">
                  <c:v>55.000000</c:v>
                </c:pt>
                <c:pt idx="4">
                  <c:v>90.000000</c:v>
                </c:pt>
                <c:pt idx="5">
                  <c:v>206.000000</c:v>
                </c:pt>
                <c:pt idx="6">
                  <c:v>492.000000</c:v>
                </c:pt>
                <c:pt idx="7">
                  <c:v>607.000000</c:v>
                </c:pt>
                <c:pt idx="8">
                  <c:v>307.000000</c:v>
                </c:pt>
                <c:pt idx="9">
                  <c:v>149.000000</c:v>
                </c:pt>
                <c:pt idx="10">
                  <c:v>-10.000000</c:v>
                </c:pt>
                <c:pt idx="11">
                  <c:v>4.000000</c:v>
                </c:pt>
                <c:pt idx="12">
                  <c:v>3.000000</c:v>
                </c:pt>
                <c:pt idx="13">
                  <c:v>-5.000000</c:v>
                </c:pt>
                <c:pt idx="14">
                  <c:v>-7.000000</c:v>
                </c:pt>
                <c:pt idx="15">
                  <c:v>59.000000</c:v>
                </c:pt>
                <c:pt idx="16">
                  <c:v>103.000000</c:v>
                </c:pt>
                <c:pt idx="17">
                  <c:v>198.000000</c:v>
                </c:pt>
                <c:pt idx="18">
                  <c:v>494.000000</c:v>
                </c:pt>
                <c:pt idx="19">
                  <c:v>594.000000</c:v>
                </c:pt>
                <c:pt idx="20">
                  <c:v>292.000000</c:v>
                </c:pt>
                <c:pt idx="21">
                  <c:v>146.000000</c:v>
                </c:pt>
                <c:pt idx="22">
                  <c:v>-3.000000</c:v>
                </c:pt>
                <c:pt idx="23">
                  <c:v>-3.000000</c:v>
                </c:pt>
              </c:numCache>
            </c:numRef>
          </c:val>
        </c:ser>
        <c:axId val="2094734552"/>
        <c:axId val="2094734553"/>
      </c:area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000" u="none">
                <a:solidFill>
                  <a:srgbClr val="3C3C3C"/>
                </a:solidFill>
                <a:latin typeface="Dagny Offc"/>
              </a:defRPr>
            </a:pPr>
          </a:p>
        </c:txPr>
        <c:crossAx val="2094734553"/>
        <c:crosses val="autoZero"/>
        <c:auto val="1"/>
        <c:lblAlgn val="ctr"/>
        <c:tickLblSkip val="3"/>
        <c:noMultiLvlLbl val="1"/>
      </c:catAx>
      <c:valAx>
        <c:axId val="2094734553"/>
        <c:scaling>
          <c:orientation val="minMax"/>
        </c:scaling>
        <c:delete val="0"/>
        <c:axPos val="l"/>
        <c:numFmt formatCode="0" sourceLinked="0"/>
        <c:majorTickMark val="none"/>
        <c:minorTickMark val="none"/>
        <c:tickLblPos val="none"/>
        <c:spPr>
          <a:ln w="12700" cap="flat">
            <a:noFill/>
            <a:prstDash val="solid"/>
            <a:round/>
          </a:ln>
        </c:spPr>
        <c:txPr>
          <a:bodyPr rot="0"/>
          <a:lstStyle/>
          <a:p>
            <a:pPr>
              <a:defRPr b="0" i="0" strike="noStrike" sz="1000" u="none">
                <a:solidFill>
                  <a:srgbClr val="3C3C3C"/>
                </a:solidFill>
                <a:latin typeface="Dagny Offc"/>
              </a:defRPr>
            </a:pPr>
          </a:p>
        </c:txPr>
        <c:crossAx val="2094734552"/>
        <c:crosses val="autoZero"/>
        <c:crossBetween val="midCat"/>
        <c:majorUnit val="325"/>
        <c:minorUnit val="1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Therms</a:t>
            </a:r>
          </a:p>
        </c:rich>
      </c:tx>
      <c:layout>
        <c:manualLayout>
          <c:xMode val="edge"/>
          <c:yMode val="edge"/>
          <c:x val="0.355966"/>
          <c:y val="0"/>
          <c:w val="0.288068"/>
          <c:h val="0.161247"/>
        </c:manualLayout>
      </c:layout>
      <c:overlay val="1"/>
      <c:spPr>
        <a:noFill/>
        <a:effectLst/>
      </c:spPr>
    </c:title>
    <c:autoTitleDeleted val="1"/>
    <c:plotArea>
      <c:layout>
        <c:manualLayout>
          <c:layoutTarget val="inner"/>
          <c:xMode val="edge"/>
          <c:yMode val="edge"/>
          <c:x val="0.103415"/>
          <c:y val="0.161247"/>
          <c:w val="0.891585"/>
          <c:h val="0.718755"/>
        </c:manualLayout>
      </c:layout>
      <c:barChart>
        <c:barDir val="col"/>
        <c:grouping val="clustered"/>
        <c:varyColors val="0"/>
        <c:ser>
          <c:idx val="0"/>
          <c:order val="0"/>
          <c:tx>
            <c:strRef>
              <c:f>Sheet1!$B$1</c:f>
              <c:strCache>
                <c:ptCount val="1"/>
                <c:pt idx="0">
                  <c:v>Therms</c:v>
                </c:pt>
              </c:strCache>
            </c:strRef>
          </c:tx>
          <c:spPr>
            <a:solidFill>
              <a:srgbClr val="800000"/>
            </a:solidFill>
            <a:ln w="9525" cap="flat">
              <a:solidFill>
                <a:srgbClr val="800000"/>
              </a:solidFill>
              <a:prstDash val="solid"/>
              <a:round/>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7.000000</c:v>
                </c:pt>
                <c:pt idx="1">
                  <c:v>8.000000</c:v>
                </c:pt>
                <c:pt idx="2">
                  <c:v>5.000000</c:v>
                </c:pt>
                <c:pt idx="3">
                  <c:v>2.000000</c:v>
                </c:pt>
                <c:pt idx="4">
                  <c:v>1.500000</c:v>
                </c:pt>
                <c:pt idx="5">
                  <c:v>0.700000</c:v>
                </c:pt>
                <c:pt idx="6">
                  <c:v>0.900000</c:v>
                </c:pt>
                <c:pt idx="7">
                  <c:v>0.800000</c:v>
                </c:pt>
                <c:pt idx="8">
                  <c:v>1.100000</c:v>
                </c:pt>
                <c:pt idx="9">
                  <c:v>1.600000</c:v>
                </c:pt>
                <c:pt idx="10">
                  <c:v>3.000000</c:v>
                </c:pt>
                <c:pt idx="11">
                  <c:v>5.000000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2"/>
        <c:minorUnit val="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kWh</a:t>
            </a:r>
          </a:p>
        </c:rich>
      </c:tx>
      <c:layout>
        <c:manualLayout>
          <c:xMode val="edge"/>
          <c:yMode val="edge"/>
          <c:x val="0.418834"/>
          <c:y val="0"/>
          <c:w val="0.162332"/>
          <c:h val="0.161247"/>
        </c:manualLayout>
      </c:layout>
      <c:overlay val="1"/>
      <c:spPr>
        <a:noFill/>
        <a:effectLst/>
      </c:spPr>
    </c:title>
    <c:autoTitleDeleted val="1"/>
    <c:plotArea>
      <c:layout>
        <c:manualLayout>
          <c:layoutTarget val="inner"/>
          <c:xMode val="edge"/>
          <c:yMode val="edge"/>
          <c:x val="0.135371"/>
          <c:y val="0.161247"/>
          <c:w val="0.859629"/>
          <c:h val="0.718755"/>
        </c:manualLayout>
      </c:layout>
      <c:barChart>
        <c:barDir val="col"/>
        <c:grouping val="clustered"/>
        <c:varyColors val="0"/>
        <c:ser>
          <c:idx val="0"/>
          <c:order val="0"/>
          <c:tx>
            <c:strRef>
              <c:f>Sheet1!$B$1</c:f>
              <c:strCache>
                <c:ptCount val="1"/>
                <c:pt idx="0">
                  <c:v>kWh</c:v>
                </c:pt>
              </c:strCache>
            </c:strRef>
          </c:tx>
          <c:spPr>
            <a:gradFill flip="none" rotWithShape="1">
              <a:gsLst>
                <a:gs pos="0">
                  <a:srgbClr val="006397"/>
                </a:gs>
                <a:gs pos="80000">
                  <a:srgbClr val="0083C6"/>
                </a:gs>
                <a:gs pos="100000">
                  <a:srgbClr val="0083C7"/>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24.000000</c:v>
                </c:pt>
                <c:pt idx="1">
                  <c:v>23.000000</c:v>
                </c:pt>
                <c:pt idx="2">
                  <c:v>14.000000</c:v>
                </c:pt>
                <c:pt idx="3">
                  <c:v>12.500000</c:v>
                </c:pt>
                <c:pt idx="4">
                  <c:v>16.500000</c:v>
                </c:pt>
                <c:pt idx="5">
                  <c:v>22.500000</c:v>
                </c:pt>
                <c:pt idx="6">
                  <c:v>30.500000</c:v>
                </c:pt>
                <c:pt idx="7">
                  <c:v>31.000000</c:v>
                </c:pt>
                <c:pt idx="8">
                  <c:v>25.400000</c:v>
                </c:pt>
                <c:pt idx="9">
                  <c:v>14.000000</c:v>
                </c:pt>
                <c:pt idx="10">
                  <c:v>12.500000</c:v>
                </c:pt>
                <c:pt idx="11">
                  <c:v>22.000000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8"/>
        <c:minorUnit val="4"/>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Therms</a:t>
            </a:r>
          </a:p>
        </c:rich>
      </c:tx>
      <c:layout>
        <c:manualLayout>
          <c:xMode val="edge"/>
          <c:yMode val="edge"/>
          <c:x val="0.363529"/>
          <c:y val="0"/>
          <c:w val="0.272941"/>
          <c:h val="0.161247"/>
        </c:manualLayout>
      </c:layout>
      <c:overlay val="1"/>
      <c:spPr>
        <a:noFill/>
        <a:effectLst/>
      </c:spPr>
    </c:title>
    <c:autoTitleDeleted val="1"/>
    <c:plotArea>
      <c:layout>
        <c:manualLayout>
          <c:layoutTarget val="inner"/>
          <c:xMode val="edge"/>
          <c:yMode val="edge"/>
          <c:x val="0.150496"/>
          <c:y val="0.161247"/>
          <c:w val="0.844504"/>
          <c:h val="0.718755"/>
        </c:manualLayout>
      </c:layout>
      <c:barChart>
        <c:barDir val="col"/>
        <c:grouping val="clustered"/>
        <c:varyColors val="0"/>
        <c:ser>
          <c:idx val="0"/>
          <c:order val="0"/>
          <c:tx>
            <c:strRef>
              <c:f>Sheet1!$B$1</c:f>
              <c:strCache>
                <c:ptCount val="1"/>
                <c:pt idx="0">
                  <c:v>Therms</c:v>
                </c:pt>
              </c:strCache>
            </c:strRef>
          </c:tx>
          <c:spPr>
            <a:solidFill>
              <a:srgbClr val="800000"/>
            </a:solidFill>
            <a:ln w="9525" cap="flat">
              <a:solidFill>
                <a:srgbClr val="800000"/>
              </a:solidFill>
              <a:prstDash val="solid"/>
              <a:round/>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1.900000</c:v>
                </c:pt>
                <c:pt idx="1">
                  <c:v>1.400000</c:v>
                </c:pt>
                <c:pt idx="2">
                  <c:v>1.700000</c:v>
                </c:pt>
                <c:pt idx="3">
                  <c:v>1.300000</c:v>
                </c:pt>
                <c:pt idx="4">
                  <c:v>1.400000</c:v>
                </c:pt>
                <c:pt idx="5">
                  <c:v>0.900000</c:v>
                </c:pt>
                <c:pt idx="6">
                  <c:v>0.850000</c:v>
                </c:pt>
                <c:pt idx="7">
                  <c:v>0.840000</c:v>
                </c:pt>
                <c:pt idx="8">
                  <c:v>1.300000</c:v>
                </c:pt>
                <c:pt idx="9">
                  <c:v>1.400000</c:v>
                </c:pt>
                <c:pt idx="10">
                  <c:v>2.000000</c:v>
                </c:pt>
                <c:pt idx="11">
                  <c:v>2.100000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max val="10"/>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2.325"/>
        <c:minorUnit val="1.1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Therms</a:t>
            </a:r>
          </a:p>
        </c:rich>
      </c:tx>
      <c:layout>
        <c:manualLayout>
          <c:xMode val="edge"/>
          <c:yMode val="edge"/>
          <c:x val="0.363529"/>
          <c:y val="0"/>
          <c:w val="0.272941"/>
          <c:h val="0.161247"/>
        </c:manualLayout>
      </c:layout>
      <c:overlay val="1"/>
      <c:spPr>
        <a:noFill/>
        <a:effectLst/>
      </c:spPr>
    </c:title>
    <c:autoTitleDeleted val="1"/>
    <c:plotArea>
      <c:layout>
        <c:manualLayout>
          <c:layoutTarget val="inner"/>
          <c:xMode val="edge"/>
          <c:yMode val="edge"/>
          <c:x val="0.150496"/>
          <c:y val="0.161247"/>
          <c:w val="0.844504"/>
          <c:h val="0.718755"/>
        </c:manualLayout>
      </c:layout>
      <c:barChart>
        <c:barDir val="col"/>
        <c:grouping val="clustered"/>
        <c:varyColors val="0"/>
        <c:ser>
          <c:idx val="0"/>
          <c:order val="0"/>
          <c:tx>
            <c:strRef>
              <c:f>Sheet1!$B$1</c:f>
              <c:strCache>
                <c:ptCount val="1"/>
                <c:pt idx="0">
                  <c:v>Therms</c:v>
                </c:pt>
              </c:strCache>
            </c:strRef>
          </c:tx>
          <c:spPr>
            <a:solidFill>
              <a:srgbClr val="800000"/>
            </a:solidFill>
            <a:ln w="9525" cap="flat">
              <a:solidFill>
                <a:srgbClr val="800000"/>
              </a:solidFill>
              <a:prstDash val="solid"/>
              <a:round/>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3.000000</c:v>
                </c:pt>
                <c:pt idx="1">
                  <c:v>3.100000</c:v>
                </c:pt>
                <c:pt idx="2">
                  <c:v>1.200000</c:v>
                </c:pt>
                <c:pt idx="3">
                  <c:v>2.100000</c:v>
                </c:pt>
                <c:pt idx="4">
                  <c:v>1.600000</c:v>
                </c:pt>
                <c:pt idx="5">
                  <c:v>0.650000</c:v>
                </c:pt>
                <c:pt idx="6">
                  <c:v>1.000000</c:v>
                </c:pt>
                <c:pt idx="7">
                  <c:v>0.850000</c:v>
                </c:pt>
                <c:pt idx="8">
                  <c:v>1.150000</c:v>
                </c:pt>
                <c:pt idx="9">
                  <c:v>1.170000</c:v>
                </c:pt>
                <c:pt idx="10">
                  <c:v>2.900000</c:v>
                </c:pt>
                <c:pt idx="11">
                  <c:v>2.000000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max val="10"/>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kWh</a:t>
            </a:r>
          </a:p>
        </c:rich>
      </c:tx>
      <c:layout>
        <c:manualLayout>
          <c:xMode val="edge"/>
          <c:yMode val="edge"/>
          <c:x val="0.418834"/>
          <c:y val="0"/>
          <c:w val="0.162332"/>
          <c:h val="0.161247"/>
        </c:manualLayout>
      </c:layout>
      <c:overlay val="1"/>
      <c:spPr>
        <a:noFill/>
        <a:effectLst/>
      </c:spPr>
    </c:title>
    <c:autoTitleDeleted val="1"/>
    <c:plotArea>
      <c:layout>
        <c:manualLayout>
          <c:layoutTarget val="inner"/>
          <c:xMode val="edge"/>
          <c:yMode val="edge"/>
          <c:x val="0.135371"/>
          <c:y val="0.161247"/>
          <c:w val="0.859629"/>
          <c:h val="0.718755"/>
        </c:manualLayout>
      </c:layout>
      <c:barChart>
        <c:barDir val="col"/>
        <c:grouping val="clustered"/>
        <c:varyColors val="0"/>
        <c:ser>
          <c:idx val="0"/>
          <c:order val="0"/>
          <c:tx>
            <c:strRef>
              <c:f>Sheet1!$B$1</c:f>
              <c:strCache>
                <c:ptCount val="1"/>
                <c:pt idx="0">
                  <c:v>kWh</c:v>
                </c:pt>
              </c:strCache>
            </c:strRef>
          </c:tx>
          <c:spPr>
            <a:gradFill flip="none" rotWithShape="1">
              <a:gsLst>
                <a:gs pos="0">
                  <a:srgbClr val="006397"/>
                </a:gs>
                <a:gs pos="80000">
                  <a:srgbClr val="0083C6"/>
                </a:gs>
                <a:gs pos="100000">
                  <a:srgbClr val="0083C7"/>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24.000000</c:v>
                </c:pt>
                <c:pt idx="1">
                  <c:v>23.000000</c:v>
                </c:pt>
                <c:pt idx="2">
                  <c:v>14.000000</c:v>
                </c:pt>
                <c:pt idx="3">
                  <c:v>12.500000</c:v>
                </c:pt>
                <c:pt idx="4">
                  <c:v>16.500000</c:v>
                </c:pt>
                <c:pt idx="5">
                  <c:v>22.500000</c:v>
                </c:pt>
                <c:pt idx="6">
                  <c:v>30.500000</c:v>
                </c:pt>
                <c:pt idx="7">
                  <c:v>31.000000</c:v>
                </c:pt>
                <c:pt idx="8">
                  <c:v>25.400000</c:v>
                </c:pt>
                <c:pt idx="9">
                  <c:v>14.000000</c:v>
                </c:pt>
                <c:pt idx="10">
                  <c:v>12.500000</c:v>
                </c:pt>
                <c:pt idx="11">
                  <c:v>22.000000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8"/>
        <c:minorUnit val="4"/>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Therms</a:t>
            </a:r>
          </a:p>
        </c:rich>
      </c:tx>
      <c:layout>
        <c:manualLayout>
          <c:xMode val="edge"/>
          <c:yMode val="edge"/>
          <c:x val="0.348022"/>
          <c:y val="0"/>
          <c:w val="0.303955"/>
          <c:h val="0.17506"/>
        </c:manualLayout>
      </c:layout>
      <c:overlay val="1"/>
      <c:spPr>
        <a:noFill/>
        <a:effectLst/>
      </c:spPr>
    </c:title>
    <c:autoTitleDeleted val="1"/>
    <c:plotArea>
      <c:layout>
        <c:manualLayout>
          <c:layoutTarget val="inner"/>
          <c:xMode val="edge"/>
          <c:yMode val="edge"/>
          <c:x val="0.109118"/>
          <c:y val="0.17506"/>
          <c:w val="0.885882"/>
          <c:h val="0.695734"/>
        </c:manualLayout>
      </c:layout>
      <c:barChart>
        <c:barDir val="col"/>
        <c:grouping val="clustered"/>
        <c:varyColors val="0"/>
        <c:ser>
          <c:idx val="0"/>
          <c:order val="0"/>
          <c:tx>
            <c:strRef>
              <c:f>Sheet1!$B$1</c:f>
              <c:strCache>
                <c:ptCount val="1"/>
                <c:pt idx="0">
                  <c:v>Therms</c:v>
                </c:pt>
              </c:strCache>
            </c:strRef>
          </c:tx>
          <c:spPr>
            <a:solidFill>
              <a:srgbClr val="800000"/>
            </a:solidFill>
            <a:ln w="9525" cap="flat">
              <a:solidFill>
                <a:srgbClr val="800000"/>
              </a:solidFill>
              <a:prstDash val="solid"/>
              <a:round/>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7.000000</c:v>
                </c:pt>
                <c:pt idx="1">
                  <c:v>8.000000</c:v>
                </c:pt>
                <c:pt idx="2">
                  <c:v>5.000000</c:v>
                </c:pt>
                <c:pt idx="3">
                  <c:v>2.000000</c:v>
                </c:pt>
                <c:pt idx="4">
                  <c:v>1.500000</c:v>
                </c:pt>
                <c:pt idx="5">
                  <c:v>0.700000</c:v>
                </c:pt>
                <c:pt idx="6">
                  <c:v>0.900000</c:v>
                </c:pt>
                <c:pt idx="7">
                  <c:v>0.800000</c:v>
                </c:pt>
                <c:pt idx="8">
                  <c:v>1.100000</c:v>
                </c:pt>
                <c:pt idx="9">
                  <c:v>1.600000</c:v>
                </c:pt>
                <c:pt idx="10">
                  <c:v>3.000000</c:v>
                </c:pt>
                <c:pt idx="11">
                  <c:v>5.000000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2"/>
        <c:minorUnit val="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3C3C3C"/>
                </a:solidFill>
                <a:latin typeface="Dagny Offc"/>
              </a:defRPr>
            </a:pPr>
            <a:r>
              <a:rPr b="1" i="0" strike="noStrike" sz="2160" u="none">
                <a:solidFill>
                  <a:srgbClr val="3C3C3C"/>
                </a:solidFill>
                <a:latin typeface="Dagny Offc"/>
              </a:rPr>
              <a:t>kWh</a:t>
            </a:r>
          </a:p>
        </c:rich>
      </c:tx>
      <c:layout>
        <c:manualLayout>
          <c:xMode val="edge"/>
          <c:yMode val="edge"/>
          <c:x val="0.410255"/>
          <c:y val="0"/>
          <c:w val="0.179489"/>
          <c:h val="0.17506"/>
        </c:manualLayout>
      </c:layout>
      <c:overlay val="1"/>
      <c:spPr>
        <a:noFill/>
        <a:effectLst/>
      </c:spPr>
    </c:title>
    <c:autoTitleDeleted val="1"/>
    <c:plotArea>
      <c:layout>
        <c:manualLayout>
          <c:layoutTarget val="inner"/>
          <c:xMode val="edge"/>
          <c:yMode val="edge"/>
          <c:x val="0.149678"/>
          <c:y val="0.17506"/>
          <c:w val="0.845322"/>
          <c:h val="0.695734"/>
        </c:manualLayout>
      </c:layout>
      <c:barChart>
        <c:barDir val="col"/>
        <c:grouping val="clustered"/>
        <c:varyColors val="0"/>
        <c:ser>
          <c:idx val="0"/>
          <c:order val="0"/>
          <c:tx>
            <c:strRef>
              <c:f>Sheet1!$B$1</c:f>
              <c:strCache>
                <c:ptCount val="1"/>
                <c:pt idx="0">
                  <c:v>kWh</c:v>
                </c:pt>
              </c:strCache>
            </c:strRef>
          </c:tx>
          <c:spPr>
            <a:gradFill flip="none" rotWithShape="1">
              <a:gsLst>
                <a:gs pos="0">
                  <a:srgbClr val="006397"/>
                </a:gs>
                <a:gs pos="80000">
                  <a:srgbClr val="0083C6"/>
                </a:gs>
                <a:gs pos="100000">
                  <a:srgbClr val="0083C7"/>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800" u="none">
                    <a:solidFill>
                      <a:srgbClr val="3C3C3C"/>
                    </a:solidFill>
                    <a:latin typeface="Dagny Offc"/>
                  </a:defRPr>
                </a:pPr>
              </a:p>
            </c:txPr>
            <c:dLblPos val="outEnd"/>
            <c:showLegendKey val="0"/>
            <c:showVal val="0"/>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ptCount val="12"/>
                <c:pt idx="0">
                  <c:v>24.000000</c:v>
                </c:pt>
                <c:pt idx="1">
                  <c:v>23.000000</c:v>
                </c:pt>
                <c:pt idx="2">
                  <c:v>14.000000</c:v>
                </c:pt>
                <c:pt idx="3">
                  <c:v>12.500000</c:v>
                </c:pt>
                <c:pt idx="4">
                  <c:v>16.500000</c:v>
                </c:pt>
                <c:pt idx="5">
                  <c:v>22.500000</c:v>
                </c:pt>
                <c:pt idx="6">
                  <c:v>30.500000</c:v>
                </c:pt>
                <c:pt idx="7">
                  <c:v>31.000000</c:v>
                </c:pt>
                <c:pt idx="8">
                  <c:v>25.400000</c:v>
                </c:pt>
                <c:pt idx="9">
                  <c:v>14.000000</c:v>
                </c:pt>
                <c:pt idx="10">
                  <c:v>12.500000</c:v>
                </c:pt>
                <c:pt idx="11">
                  <c:v>22.000000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majorGridlines>
          <c:spPr>
            <a:ln w="12700" cap="flat">
              <a:solidFill>
                <a:srgbClr val="8F8F8F"/>
              </a:solidFill>
              <a:prstDash val="solid"/>
              <a:round/>
            </a:ln>
          </c:spPr>
        </c:majorGridlines>
        <c:numFmt formatCode="0.#" sourceLinked="0"/>
        <c:majorTickMark val="out"/>
        <c:minorTickMark val="none"/>
        <c:tickLblPos val="nextTo"/>
        <c:spPr>
          <a:ln w="12700" cap="flat">
            <a:solidFill>
              <a:srgbClr val="8F8F8F"/>
            </a:solidFill>
            <a:prstDash val="solid"/>
            <a:round/>
          </a:ln>
        </c:spPr>
        <c:txPr>
          <a:bodyPr rot="0"/>
          <a:lstStyle/>
          <a:p>
            <a:pPr>
              <a:defRPr b="0" i="0" strike="noStrike" sz="1800" u="none">
                <a:solidFill>
                  <a:srgbClr val="3C3C3C"/>
                </a:solidFill>
                <a:latin typeface="Dagny Offc"/>
              </a:defRPr>
            </a:pPr>
          </a:p>
        </c:txPr>
        <c:crossAx val="2094734552"/>
        <c:crosses val="autoZero"/>
        <c:crossBetween val="between"/>
        <c:majorUnit val="8"/>
        <c:minorUnit val="4"/>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3448"/>
          <c:y val="0.157407"/>
          <c:w val="0.860325"/>
          <c:h val="0.552315"/>
        </c:manualLayout>
      </c:layout>
      <c:barChart>
        <c:barDir val="col"/>
        <c:grouping val="clustered"/>
        <c:varyColors val="0"/>
        <c:ser>
          <c:idx val="0"/>
          <c:order val="0"/>
          <c:tx>
            <c:v/>
          </c:tx>
          <c:spPr>
            <a:solidFill>
              <a:srgbClr val="3C3C3C"/>
            </a:solidFill>
            <a:ln w="12700" cap="flat">
              <a:noFill/>
              <a:miter lim="400000"/>
            </a:ln>
            <a:effectLst/>
          </c:spPr>
          <c:invertIfNegative val="0"/>
          <c:dPt>
            <c:idx val="0"/>
            <c:spPr>
              <a:solidFill>
                <a:srgbClr val="3C3C3C"/>
              </a:solidFill>
              <a:ln w="12700" cap="flat">
                <a:noFill/>
                <a:miter lim="400000"/>
              </a:ln>
              <a:effectLst/>
            </c:spPr>
          </c:dPt>
          <c:dPt>
            <c:idx val="1"/>
            <c:spPr>
              <a:solidFill>
                <a:srgbClr val="3C3C3C"/>
              </a:solidFill>
              <a:ln w="12700" cap="flat">
                <a:noFill/>
                <a:miter lim="400000"/>
              </a:ln>
              <a:effectLst/>
            </c:spPr>
          </c:dPt>
          <c:dPt>
            <c:idx val="2"/>
            <c:spPr>
              <a:solidFill>
                <a:srgbClr val="3C3C3C"/>
              </a:solidFill>
              <a:ln w="12700" cap="flat">
                <a:noFill/>
                <a:miter lim="400000"/>
              </a:ln>
              <a:effectLst/>
            </c:spPr>
          </c:dPt>
          <c:dPt>
            <c:idx val="3"/>
            <c:spPr>
              <a:solidFill>
                <a:srgbClr val="BEBEBE"/>
              </a:solidFill>
              <a:ln w="12700" cap="flat">
                <a:noFill/>
                <a:miter lim="400000"/>
              </a:ln>
              <a:effectLst/>
            </c:spPr>
          </c:dPt>
          <c:dPt>
            <c:idx val="4"/>
            <c:spPr>
              <a:solidFill>
                <a:srgbClr val="BEBEBE"/>
              </a:solidFill>
              <a:ln w="12700" cap="flat">
                <a:noFill/>
                <a:miter lim="400000"/>
              </a:ln>
              <a:effectLst/>
            </c:spPr>
          </c:dPt>
          <c:dPt>
            <c:idx val="5"/>
            <c:spPr>
              <a:solidFill>
                <a:schemeClr val="accent4"/>
              </a:solidFill>
              <a:ln w="12700" cap="flat">
                <a:noFill/>
                <a:miter lim="400000"/>
              </a:ln>
              <a:effectLst/>
            </c:spPr>
          </c:dPt>
          <c:dPt>
            <c:idx val="6"/>
            <c:spPr>
              <a:solidFill>
                <a:schemeClr val="accent4"/>
              </a:solidFill>
              <a:ln w="12700" cap="flat">
                <a:noFill/>
                <a:miter lim="400000"/>
              </a:ln>
              <a:effectLst/>
            </c:spPr>
          </c:dPt>
          <c:dPt>
            <c:idx val="7"/>
            <c:spPr>
              <a:solidFill>
                <a:schemeClr val="accent4"/>
              </a:solidFill>
              <a:ln w="12700" cap="flat">
                <a:noFill/>
                <a:miter lim="400000"/>
              </a:ln>
              <a:effectLst/>
            </c:spPr>
          </c:dPt>
          <c:dPt>
            <c:idx val="8"/>
            <c:spPr>
              <a:solidFill>
                <a:srgbClr val="BEBEBE"/>
              </a:solidFill>
              <a:ln w="12700" cap="flat">
                <a:noFill/>
                <a:miter lim="400000"/>
              </a:ln>
              <a:effectLst/>
            </c:spPr>
          </c:dPt>
          <c:dPt>
            <c:idx val="9"/>
            <c:spPr>
              <a:solidFill>
                <a:srgbClr val="BEBEBE"/>
              </a:solidFill>
              <a:ln w="12700" cap="flat">
                <a:noFill/>
                <a:miter lim="400000"/>
              </a:ln>
              <a:effectLst/>
            </c:spPr>
          </c:dPt>
          <c:dPt>
            <c:idx val="10"/>
            <c:spPr>
              <a:solidFill>
                <a:srgbClr val="BEBEBE"/>
              </a:solidFill>
              <a:ln w="12700" cap="flat">
                <a:noFill/>
                <a:miter lim="400000"/>
              </a:ln>
              <a:effectLst/>
            </c:spPr>
          </c:dPt>
          <c:dPt>
            <c:idx val="11"/>
            <c:spPr>
              <a:solidFill>
                <a:srgbClr val="3C3C3C"/>
              </a:solidFill>
              <a:ln w="12700" cap="flat">
                <a:noFill/>
                <a:miter lim="400000"/>
              </a:ln>
              <a:effectLst/>
            </c:spPr>
          </c:dPt>
          <c:dLbls>
            <c:dLbl>
              <c:idx val="0"/>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1"/>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2"/>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3"/>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4"/>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5"/>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6"/>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7"/>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8"/>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9"/>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10"/>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dLbl>
              <c:idx val="11"/>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dLbl>
            <c:numFmt formatCode="0.####" sourceLinked="0"/>
            <c:txPr>
              <a:bodyPr/>
              <a:lstStyle/>
              <a:p>
                <a:pPr>
                  <a:defRPr b="0" i="0" strike="noStrike" sz="1000" u="none">
                    <a:solidFill>
                      <a:srgbClr val="3C3C3C"/>
                    </a:solidFill>
                    <a:latin typeface="Dagny Offc"/>
                  </a:defRPr>
                </a:pPr>
              </a:p>
            </c:txPr>
            <c:dLblPos val="outEnd"/>
            <c:showLegendKey val="0"/>
            <c:showVal val="0"/>
            <c:showCatName val="0"/>
            <c:showSerName val="0"/>
            <c:showPercent val="0"/>
            <c:showBubbleSize val="0"/>
            <c:showLeaderLines val="0"/>
          </c:dLbls>
          <c:cat>
            <c:strLit>
              <c:ptCount val="12"/>
              <c:pt idx="0">
                <c:v>Jan</c:v>
              </c:pt>
              <c:pt idx="1">
                <c:v>Feb</c:v>
              </c:pt>
              <c:pt idx="2">
                <c:v>Mar</c:v>
              </c:pt>
              <c:pt idx="3">
                <c:v>Apr</c:v>
              </c:pt>
              <c:pt idx="4">
                <c:v>May</c:v>
              </c:pt>
              <c:pt idx="5">
                <c:v>June</c:v>
              </c:pt>
              <c:pt idx="6">
                <c:v>July</c:v>
              </c:pt>
              <c:pt idx="7">
                <c:v>Aug</c:v>
              </c:pt>
              <c:pt idx="8">
                <c:v>Sep</c:v>
              </c:pt>
              <c:pt idx="9">
                <c:v>Oct</c:v>
              </c:pt>
              <c:pt idx="10">
                <c:v>Nov</c:v>
              </c:pt>
              <c:pt idx="11">
                <c:v>Dec</c:v>
              </c:pt>
            </c:strLit>
          </c:cat>
          <c:val>
            <c:numLit>
              <c:ptCount val="12"/>
              <c:pt idx="0">
                <c:v>1855.280400</c:v>
              </c:pt>
              <c:pt idx="1">
                <c:v>1525.533600</c:v>
              </c:pt>
              <c:pt idx="2">
                <c:v>1577.239200</c:v>
              </c:pt>
              <c:pt idx="3">
                <c:v>857.598000</c:v>
              </c:pt>
              <c:pt idx="4">
                <c:v>712.812000</c:v>
              </c:pt>
              <c:pt idx="5">
                <c:v>1075.506000</c:v>
              </c:pt>
              <c:pt idx="6">
                <c:v>1159.785600</c:v>
              </c:pt>
              <c:pt idx="7">
                <c:v>808.964400</c:v>
              </c:pt>
              <c:pt idx="8">
                <c:v>911.744400</c:v>
              </c:pt>
              <c:pt idx="9">
                <c:v>595.732800</c:v>
              </c:pt>
              <c:pt idx="10">
                <c:v>828.492000</c:v>
              </c:pt>
              <c:pt idx="11">
                <c:v>1375.297200</c:v>
              </c:pt>
            </c:numLit>
          </c:val>
        </c:ser>
        <c:gapWidth val="10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3C3C3C"/>
            </a:solidFill>
            <a:prstDash val="solid"/>
            <a:round/>
          </a:ln>
        </c:spPr>
        <c:txPr>
          <a:bodyPr rot="0"/>
          <a:lstStyle/>
          <a:p>
            <a:pPr>
              <a:defRPr b="0" i="0" strike="noStrike" sz="1400" u="none">
                <a:solidFill>
                  <a:srgbClr val="3C3C3C"/>
                </a:solidFill>
                <a:latin typeface="Dagny Offc"/>
              </a:defRPr>
            </a:pPr>
          </a:p>
        </c:txPr>
        <c:crossAx val="2094734553"/>
        <c:crosses val="autoZero"/>
        <c:auto val="1"/>
        <c:lblAlgn val="ctr"/>
        <c:noMultiLvlLbl val="1"/>
      </c:catAx>
      <c:valAx>
        <c:axId val="2094734553"/>
        <c:scaling>
          <c:orientation val="minMax"/>
        </c:scaling>
        <c:delete val="0"/>
        <c:axPos val="l"/>
        <c:numFmt formatCode="#,##0" sourceLinked="0"/>
        <c:majorTickMark val="out"/>
        <c:minorTickMark val="none"/>
        <c:tickLblPos val="nextTo"/>
        <c:spPr>
          <a:ln w="12700" cap="flat">
            <a:solidFill>
              <a:srgbClr val="3C3C3C"/>
            </a:solidFill>
            <a:prstDash val="solid"/>
            <a:round/>
          </a:ln>
        </c:spPr>
        <c:txPr>
          <a:bodyPr rot="0"/>
          <a:lstStyle/>
          <a:p>
            <a:pPr>
              <a:defRPr b="0" i="0" strike="noStrike" sz="1400" u="none">
                <a:solidFill>
                  <a:srgbClr val="3C3C3C"/>
                </a:solidFill>
                <a:latin typeface="Dagny Offc"/>
              </a:defRPr>
            </a:pPr>
          </a:p>
        </c:txPr>
        <c:crossAx val="2094734552"/>
        <c:crosses val="autoZero"/>
        <c:crossBetween val="between"/>
        <c:majorUnit val="500"/>
        <c:minorUnit val="250"/>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ph type="sldImg"/>
          </p:nvPr>
        </p:nvSpPr>
        <p:spPr>
          <a:xfrm>
            <a:off x="1143000" y="685800"/>
            <a:ext cx="4572000" cy="3429000"/>
          </a:xfrm>
          <a:prstGeom prst="rect">
            <a:avLst/>
          </a:prstGeom>
        </p:spPr>
        <p:txBody>
          <a:bodyPr/>
          <a:lstStyle/>
          <a:p>
            <a:pPr/>
          </a:p>
        </p:txBody>
      </p:sp>
      <p:sp>
        <p:nvSpPr>
          <p:cNvPr id="269" name="Shape 2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What are some examples of those problems?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6" name="Shape 866"/>
          <p:cNvSpPr/>
          <p:nvPr>
            <p:ph type="sldImg"/>
          </p:nvPr>
        </p:nvSpPr>
        <p:spPr>
          <a:prstGeom prst="rect">
            <a:avLst/>
          </a:prstGeom>
        </p:spPr>
        <p:txBody>
          <a:bodyPr/>
          <a:lstStyle/>
          <a:p>
            <a:pPr/>
          </a:p>
        </p:txBody>
      </p:sp>
      <p:sp>
        <p:nvSpPr>
          <p:cNvPr id="867" name="Shape 867"/>
          <p:cNvSpPr/>
          <p:nvPr>
            <p:ph type="body" sz="quarter" idx="1"/>
          </p:nvPr>
        </p:nvSpPr>
        <p:spPr>
          <a:prstGeom prst="rect">
            <a:avLst/>
          </a:prstGeom>
        </p:spPr>
        <p:txBody>
          <a:bodyPr/>
          <a:lstStyle/>
          <a:p>
            <a:pPr/>
            <a:r>
              <a:t>One household in dark blue, baseload in dark blue, cooling load in same as cooling setpoint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6" name="Shape 916"/>
          <p:cNvSpPr/>
          <p:nvPr>
            <p:ph type="sldImg"/>
          </p:nvPr>
        </p:nvSpPr>
        <p:spPr>
          <a:prstGeom prst="rect">
            <a:avLst/>
          </a:prstGeom>
        </p:spPr>
        <p:txBody>
          <a:bodyPr/>
          <a:lstStyle/>
          <a:p>
            <a:pPr/>
          </a:p>
        </p:txBody>
      </p:sp>
      <p:sp>
        <p:nvSpPr>
          <p:cNvPr id="917" name="Shape 917"/>
          <p:cNvSpPr/>
          <p:nvPr>
            <p:ph type="body" sz="quarter" idx="1"/>
          </p:nvPr>
        </p:nvSpPr>
        <p:spPr>
          <a:prstGeom prst="rect">
            <a:avLst/>
          </a:prstGeom>
        </p:spPr>
        <p:txBody>
          <a:bodyPr/>
          <a:lstStyle/>
          <a:p>
            <a:pPr/>
            <a:r>
              <a:t>Split into 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5" name="Shape 945"/>
          <p:cNvSpPr/>
          <p:nvPr>
            <p:ph type="sldImg"/>
          </p:nvPr>
        </p:nvSpPr>
        <p:spPr>
          <a:prstGeom prst="rect">
            <a:avLst/>
          </a:prstGeom>
        </p:spPr>
        <p:txBody>
          <a:bodyPr/>
          <a:lstStyle/>
          <a:p>
            <a:pPr/>
          </a:p>
        </p:txBody>
      </p:sp>
      <p:sp>
        <p:nvSpPr>
          <p:cNvPr id="946" name="Shape 946"/>
          <p:cNvSpPr/>
          <p:nvPr>
            <p:ph type="body" sz="quarter" idx="1"/>
          </p:nvPr>
        </p:nvSpPr>
        <p:spPr>
          <a:prstGeom prst="rect">
            <a:avLst/>
          </a:prstGeom>
        </p:spPr>
        <p:txBody>
          <a:bodyPr/>
          <a:lstStyle/>
          <a:p>
            <a:pPr/>
          </a:p>
          <a:p>
            <a:pPr/>
            <a:r>
              <a:t>----- Meeting Notes (9/1/11 17:46) -----</a:t>
            </a:r>
          </a:p>
          <a:p>
            <a:pPr/>
            <a:r>
              <a:t>White paper for why smart meters are good: </a:t>
            </a:r>
          </a:p>
          <a:p>
            <a:pPr/>
            <a:r>
              <a:t>ID folks with AC, go crazy on those that aren't setting them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6" name="Shape 956"/>
          <p:cNvSpPr/>
          <p:nvPr>
            <p:ph type="sldImg"/>
          </p:nvPr>
        </p:nvSpPr>
        <p:spPr>
          <a:prstGeom prst="rect">
            <a:avLst/>
          </a:prstGeom>
        </p:spPr>
        <p:txBody>
          <a:bodyPr/>
          <a:lstStyle/>
          <a:p>
            <a:pPr/>
          </a:p>
        </p:txBody>
      </p:sp>
      <p:sp>
        <p:nvSpPr>
          <p:cNvPr id="957" name="Shape 957"/>
          <p:cNvSpPr/>
          <p:nvPr>
            <p:ph type="body" sz="quarter" idx="1"/>
          </p:nvPr>
        </p:nvSpPr>
        <p:spPr>
          <a:prstGeom prst="rect">
            <a:avLst/>
          </a:prstGeom>
        </p:spPr>
        <p:txBody>
          <a:bodyPr/>
          <a:lstStyle/>
          <a:p>
            <a:pPr/>
          </a:p>
          <a:p>
            <a:pPr/>
            <a:r>
              <a:t>----- Meeting Notes (9/1/11 17:46) -----</a:t>
            </a:r>
          </a:p>
          <a:p>
            <a:pPr/>
            <a:r>
              <a:t>White paper for why smart meters are good: </a:t>
            </a:r>
          </a:p>
          <a:p>
            <a:pPr/>
            <a:r>
              <a:t>ID folks with AC, go crazy on those that aren't setting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r>
              <a:t>We want to know this for tip targeting, neighbor compare, disagg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p>
            <a:pPr/>
            <a:r>
              <a:t>Stepping back again to the high level machine learning setting, we have a third element: labeled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p>
            <a:pPr/>
            <a:r>
              <a:t>Again, just stepping back and defining some terms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ph type="sldImg"/>
          </p:nvPr>
        </p:nvSpPr>
        <p:spPr>
          <a:prstGeom prst="rect">
            <a:avLst/>
          </a:prstGeom>
        </p:spPr>
        <p:txBody>
          <a:bodyPr/>
          <a:lstStyle/>
          <a:p>
            <a:pPr/>
          </a:p>
        </p:txBody>
      </p:sp>
      <p:sp>
        <p:nvSpPr>
          <p:cNvPr id="447" name="Shape 447"/>
          <p:cNvSpPr/>
          <p:nvPr>
            <p:ph type="body" sz="quarter" idx="1"/>
          </p:nvPr>
        </p:nvSpPr>
        <p:spPr>
          <a:prstGeom prst="rect">
            <a:avLst/>
          </a:prstGeom>
        </p:spPr>
        <p:txBody>
          <a:bodyPr/>
          <a:lstStyle/>
          <a:p>
            <a:pPr/>
            <a:r>
              <a:t>If you’ve done things properly, your real life accuracy should be similar to your evaluation accuracy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6" name="Shape 456"/>
          <p:cNvSpPr/>
          <p:nvPr>
            <p:ph type="sldImg"/>
          </p:nvPr>
        </p:nvSpPr>
        <p:spPr>
          <a:prstGeom prst="rect">
            <a:avLst/>
          </a:prstGeom>
        </p:spPr>
        <p:txBody>
          <a:bodyPr/>
          <a:lstStyle/>
          <a:p>
            <a:pPr/>
          </a:p>
        </p:txBody>
      </p:sp>
      <p:sp>
        <p:nvSpPr>
          <p:cNvPr id="457" name="Shape 457"/>
          <p:cNvSpPr/>
          <p:nvPr>
            <p:ph type="body" sz="quarter" idx="1"/>
          </p:nvPr>
        </p:nvSpPr>
        <p:spPr>
          <a:prstGeom prst="rect">
            <a:avLst/>
          </a:prstGeom>
        </p:spPr>
        <p:txBody>
          <a:bodyPr/>
          <a:lstStyle/>
          <a:p>
            <a:pPr/>
            <a:r>
              <a:t>Again, stepping back, I’ll restate this on a more general level</a:t>
            </a:r>
          </a:p>
          <a:p>
            <a:pPr/>
          </a:p>
          <a:p>
            <a:pPr/>
            <a:r>
              <a:t>Target variable can be either a category (classification) or a number (regression)</a:t>
            </a:r>
          </a:p>
          <a:p>
            <a:pPr/>
            <a:r>
              <a:t>When I say it doesn’t matter, I mean it’s secondary to these other things: do you have good features and lots of training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5" name="Shape 775"/>
          <p:cNvSpPr/>
          <p:nvPr>
            <p:ph type="sldImg"/>
          </p:nvPr>
        </p:nvSpPr>
        <p:spPr>
          <a:prstGeom prst="rect">
            <a:avLst/>
          </a:prstGeom>
        </p:spPr>
        <p:txBody>
          <a:bodyPr/>
          <a:lstStyle/>
          <a:p>
            <a:pPr/>
          </a:p>
        </p:txBody>
      </p:sp>
      <p:sp>
        <p:nvSpPr>
          <p:cNvPr id="776" name="Shape 776"/>
          <p:cNvSpPr/>
          <p:nvPr>
            <p:ph type="body" sz="quarter" idx="1"/>
          </p:nvPr>
        </p:nvSpPr>
        <p:spPr>
          <a:prstGeom prst="rect">
            <a:avLst/>
          </a:prstGeom>
        </p:spPr>
        <p:txBody>
          <a:bodyPr/>
          <a:lstStyle/>
          <a:p>
            <a:pPr/>
          </a:p>
          <a:p>
            <a:pPr/>
            <a:r>
              <a:t>----- Meeting Notes (9/1/11 17:46) -----</a:t>
            </a:r>
          </a:p>
          <a:p>
            <a:pPr/>
            <a:r>
              <a:t>White paper for why smart meters are good: </a:t>
            </a:r>
          </a:p>
          <a:p>
            <a:pPr/>
            <a:r>
              <a:t>ID folks with AC, go crazy on those that aren't setting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8" name="Shape 808"/>
          <p:cNvSpPr/>
          <p:nvPr>
            <p:ph type="sldImg"/>
          </p:nvPr>
        </p:nvSpPr>
        <p:spPr>
          <a:prstGeom prst="rect">
            <a:avLst/>
          </a:prstGeom>
        </p:spPr>
        <p:txBody>
          <a:bodyPr/>
          <a:lstStyle/>
          <a:p>
            <a:pPr/>
          </a:p>
        </p:txBody>
      </p:sp>
      <p:sp>
        <p:nvSpPr>
          <p:cNvPr id="809" name="Shape 809"/>
          <p:cNvSpPr/>
          <p:nvPr>
            <p:ph type="body" sz="quarter" idx="1"/>
          </p:nvPr>
        </p:nvSpPr>
        <p:spPr>
          <a:prstGeom prst="rect">
            <a:avLst/>
          </a:prstGeom>
        </p:spPr>
        <p:txBody>
          <a:bodyPr/>
          <a:lstStyle/>
          <a:p>
            <a:pPr/>
          </a:p>
          <a:p>
            <a:pPr/>
            <a:r>
              <a:t>----- Meeting Notes (9/1/11 17:46) -----</a:t>
            </a:r>
          </a:p>
          <a:p>
            <a:pPr/>
            <a:r>
              <a:t>White paper for why smart meters are good: </a:t>
            </a:r>
          </a:p>
          <a:p>
            <a:pPr/>
            <a:r>
              <a:t>ID folks with AC, go crazy on those that aren't setting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0" name="Shape 830"/>
          <p:cNvSpPr/>
          <p:nvPr>
            <p:ph type="sldImg"/>
          </p:nvPr>
        </p:nvSpPr>
        <p:spPr>
          <a:prstGeom prst="rect">
            <a:avLst/>
          </a:prstGeom>
        </p:spPr>
        <p:txBody>
          <a:bodyPr/>
          <a:lstStyle/>
          <a:p>
            <a:pPr/>
          </a:p>
        </p:txBody>
      </p:sp>
      <p:sp>
        <p:nvSpPr>
          <p:cNvPr id="831" name="Shape 831"/>
          <p:cNvSpPr/>
          <p:nvPr>
            <p:ph type="body" sz="quarter" idx="1"/>
          </p:nvPr>
        </p:nvSpPr>
        <p:spPr>
          <a:prstGeom prst="rect">
            <a:avLst/>
          </a:prstGeom>
        </p:spPr>
        <p:txBody>
          <a:bodyPr/>
          <a:lstStyle/>
          <a:p>
            <a:pPr/>
            <a:r>
              <a:t>All we typically get is how much energy the whole home used</a:t>
            </a:r>
          </a:p>
          <a:p>
            <a:pPr/>
            <a:r>
              <a:t>We’d like to break this down into parts – how much was used for heating, cooling, etc.</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a:r>
              <a:t>Title Text</a:t>
            </a:r>
          </a:p>
        </p:txBody>
      </p:sp>
      <p:sp>
        <p:nvSpPr>
          <p:cNvPr id="15" name="Shape 1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_Blank">
    <p:spTree>
      <p:nvGrpSpPr>
        <p:cNvPr id="1" name=""/>
        <p:cNvGrpSpPr/>
        <p:nvPr/>
      </p:nvGrpSpPr>
      <p:grpSpPr>
        <a:xfrm>
          <a:off x="0" y="0"/>
          <a:ext cx="0" cy="0"/>
          <a:chOff x="0" y="0"/>
          <a:chExt cx="0" cy="0"/>
        </a:xfrm>
      </p:grpSpPr>
      <p:sp>
        <p:nvSpPr>
          <p:cNvPr id="102" name="Shape 102"/>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103"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104" name="Shape 104"/>
          <p:cNvSpPr/>
          <p:nvPr/>
        </p:nvSpPr>
        <p:spPr>
          <a:xfrm>
            <a:off x="0" y="838200"/>
            <a:ext cx="533399" cy="0"/>
          </a:xfrm>
          <a:prstGeom prst="line">
            <a:avLst/>
          </a:prstGeom>
          <a:ln w="127000">
            <a:solidFill>
              <a:schemeClr val="accent1"/>
            </a:solidFill>
          </a:ln>
        </p:spPr>
        <p:txBody>
          <a:bodyPr lIns="45719" rIns="45719"/>
          <a:lstStyle/>
          <a:p>
            <a:pPr/>
          </a:p>
        </p:txBody>
      </p:sp>
      <p:sp>
        <p:nvSpPr>
          <p:cNvPr id="105" name="Shape 105"/>
          <p:cNvSpPr/>
          <p:nvPr>
            <p:ph type="sldNum" sz="quarter" idx="2"/>
          </p:nvPr>
        </p:nvSpPr>
        <p:spPr>
          <a:xfrm>
            <a:off x="8672729" y="6454978"/>
            <a:ext cx="202985" cy="177393"/>
          </a:xfrm>
          <a:prstGeom prst="rect">
            <a:avLst/>
          </a:prstGeom>
        </p:spPr>
        <p:txBody>
          <a:bodyPr lIns="45699" tIns="45699" rIns="45699" bIns="45699"/>
          <a:lstStyle>
            <a:lvl1pPr>
              <a:defRPr>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112" name="Shape 112"/>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113"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114" name="Shape 114"/>
          <p:cNvSpPr/>
          <p:nvPr/>
        </p:nvSpPr>
        <p:spPr>
          <a:xfrm>
            <a:off x="0" y="838200"/>
            <a:ext cx="533399" cy="0"/>
          </a:xfrm>
          <a:prstGeom prst="line">
            <a:avLst/>
          </a:prstGeom>
          <a:ln w="127000">
            <a:solidFill>
              <a:schemeClr val="accent1"/>
            </a:solidFill>
          </a:ln>
        </p:spPr>
        <p:txBody>
          <a:bodyPr lIns="45719" rIns="45719"/>
          <a:lstStyle/>
          <a:p>
            <a:pPr/>
          </a:p>
        </p:txBody>
      </p:sp>
      <p:sp>
        <p:nvSpPr>
          <p:cNvPr id="115" name="Shape 115"/>
          <p:cNvSpPr/>
          <p:nvPr>
            <p:ph type="title"/>
          </p:nvPr>
        </p:nvSpPr>
        <p:spPr>
          <a:xfrm>
            <a:off x="457200" y="274639"/>
            <a:ext cx="8229600" cy="1143001"/>
          </a:xfrm>
          <a:prstGeom prst="rect">
            <a:avLst/>
          </a:prstGeom>
        </p:spPr>
        <p:txBody>
          <a:bodyPr/>
          <a:lstStyle>
            <a:lvl1pPr>
              <a:lnSpc>
                <a:spcPct val="100000"/>
              </a:lnSpc>
              <a:defRPr sz="2800">
                <a:solidFill>
                  <a:schemeClr val="accent2"/>
                </a:solidFill>
                <a:latin typeface="+mj-lt"/>
                <a:ea typeface="+mj-ea"/>
                <a:cs typeface="+mj-cs"/>
                <a:sym typeface="Arial"/>
              </a:defRPr>
            </a:lvl1pPr>
          </a:lstStyle>
          <a:p>
            <a:pPr/>
            <a:r>
              <a:t>Title Text</a:t>
            </a:r>
          </a:p>
        </p:txBody>
      </p:sp>
      <p:sp>
        <p:nvSpPr>
          <p:cNvPr id="116" name="Shape 116"/>
          <p:cNvSpPr/>
          <p:nvPr>
            <p:ph type="body" idx="1"/>
          </p:nvPr>
        </p:nvSpPr>
        <p:spPr>
          <a:xfrm>
            <a:off x="457200" y="1600203"/>
            <a:ext cx="8229600" cy="3782180"/>
          </a:xfrm>
          <a:prstGeom prst="rect">
            <a:avLst/>
          </a:prstGeom>
        </p:spPr>
        <p:txBody>
          <a:bodyPr/>
          <a:lstStyle>
            <a:lvl1pPr marL="0" indent="0">
              <a:spcBef>
                <a:spcPts val="0"/>
              </a:spcBef>
              <a:buClrTx/>
              <a:buSzTx/>
              <a:buFontTx/>
              <a:buNone/>
              <a:defRPr sz="1400">
                <a:solidFill>
                  <a:srgbClr val="000000"/>
                </a:solidFill>
                <a:latin typeface="+mj-lt"/>
                <a:ea typeface="+mj-ea"/>
                <a:cs typeface="+mj-cs"/>
                <a:sym typeface="Arial"/>
              </a:defRPr>
            </a:lvl1pPr>
            <a:lvl2pPr marL="0" indent="0">
              <a:spcBef>
                <a:spcPts val="0"/>
              </a:spcBef>
              <a:buClrTx/>
              <a:buSzTx/>
              <a:buFontTx/>
              <a:buNone/>
              <a:defRPr sz="1400">
                <a:solidFill>
                  <a:srgbClr val="000000"/>
                </a:solidFill>
                <a:latin typeface="+mj-lt"/>
                <a:ea typeface="+mj-ea"/>
                <a:cs typeface="+mj-cs"/>
                <a:sym typeface="Arial"/>
              </a:defRPr>
            </a:lvl2pPr>
            <a:lvl3pPr marL="0" indent="0">
              <a:spcBef>
                <a:spcPts val="0"/>
              </a:spcBef>
              <a:buClrTx/>
              <a:buSzTx/>
              <a:buFontTx/>
              <a:buNone/>
              <a:defRPr sz="1400">
                <a:solidFill>
                  <a:srgbClr val="000000"/>
                </a:solidFill>
                <a:latin typeface="+mj-lt"/>
                <a:ea typeface="+mj-ea"/>
                <a:cs typeface="+mj-cs"/>
                <a:sym typeface="Arial"/>
              </a:defRPr>
            </a:lvl3pPr>
            <a:lvl4pPr marL="0" indent="0">
              <a:spcBef>
                <a:spcPts val="0"/>
              </a:spcBef>
              <a:buClrTx/>
              <a:buSzTx/>
              <a:buFontTx/>
              <a:buNone/>
              <a:defRPr sz="1400">
                <a:solidFill>
                  <a:srgbClr val="000000"/>
                </a:solidFill>
                <a:latin typeface="+mj-lt"/>
                <a:ea typeface="+mj-ea"/>
                <a:cs typeface="+mj-cs"/>
                <a:sym typeface="Arial"/>
              </a:defRPr>
            </a:lvl4pPr>
            <a:lvl5pPr marL="0" indent="0">
              <a:spcBef>
                <a:spcPts val="0"/>
              </a:spcBef>
              <a:buClrTx/>
              <a:buSzTx/>
              <a:buFontTx/>
              <a:buNone/>
              <a:defRPr sz="1400">
                <a:solidFill>
                  <a:srgbClr val="000000"/>
                </a:solidFill>
                <a:latin typeface="+mj-lt"/>
                <a:ea typeface="+mj-ea"/>
                <a:cs typeface="+mj-cs"/>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7" name="Shape 117"/>
          <p:cNvSpPr/>
          <p:nvPr/>
        </p:nvSpPr>
        <p:spPr>
          <a:xfrm>
            <a:off x="4" y="0"/>
            <a:ext cx="110003" cy="6858000"/>
          </a:xfrm>
          <a:prstGeom prst="rect">
            <a:avLst/>
          </a:prstGeom>
          <a:solidFill>
            <a:schemeClr val="accent1"/>
          </a:solidFill>
          <a:ln>
            <a:solidFill>
              <a:srgbClr val="0084C8"/>
            </a:solidFill>
          </a:ln>
        </p:spPr>
        <p:txBody>
          <a:bodyPr lIns="45719" rIns="45719" anchor="ctr"/>
          <a:lstStyle/>
          <a:p>
            <a:pPr defTabSz="457200">
              <a:defRPr>
                <a:solidFill>
                  <a:srgbClr val="FFFFFF"/>
                </a:solidFill>
                <a:latin typeface="Calibri"/>
                <a:ea typeface="Calibri"/>
                <a:cs typeface="Calibri"/>
                <a:sym typeface="Calibri"/>
              </a:defRPr>
            </a:pPr>
          </a:p>
        </p:txBody>
      </p:sp>
      <p:sp>
        <p:nvSpPr>
          <p:cNvPr id="118" name="Shape 118"/>
          <p:cNvSpPr/>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1_Title Only">
    <p:spTree>
      <p:nvGrpSpPr>
        <p:cNvPr id="1" name=""/>
        <p:cNvGrpSpPr/>
        <p:nvPr/>
      </p:nvGrpSpPr>
      <p:grpSpPr>
        <a:xfrm>
          <a:off x="0" y="0"/>
          <a:ext cx="0" cy="0"/>
          <a:chOff x="0" y="0"/>
          <a:chExt cx="0" cy="0"/>
        </a:xfrm>
      </p:grpSpPr>
      <p:sp>
        <p:nvSpPr>
          <p:cNvPr id="125" name="Shape 125"/>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126"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127" name="Shape 127"/>
          <p:cNvSpPr/>
          <p:nvPr/>
        </p:nvSpPr>
        <p:spPr>
          <a:xfrm>
            <a:off x="0" y="838200"/>
            <a:ext cx="533399" cy="0"/>
          </a:xfrm>
          <a:prstGeom prst="line">
            <a:avLst/>
          </a:prstGeom>
          <a:ln w="127000">
            <a:solidFill>
              <a:schemeClr val="accent1"/>
            </a:solidFill>
          </a:ln>
        </p:spPr>
        <p:txBody>
          <a:bodyPr lIns="45719" rIns="45719"/>
          <a:lstStyle/>
          <a:p>
            <a:pPr/>
          </a:p>
        </p:txBody>
      </p:sp>
      <p:sp>
        <p:nvSpPr>
          <p:cNvPr id="128" name="Shape 128"/>
          <p:cNvSpPr/>
          <p:nvPr>
            <p:ph type="title"/>
          </p:nvPr>
        </p:nvSpPr>
        <p:spPr>
          <a:xfrm>
            <a:off x="324948" y="1752"/>
            <a:ext cx="8534401" cy="990601"/>
          </a:xfrm>
          <a:prstGeom prst="rect">
            <a:avLst/>
          </a:prstGeom>
        </p:spPr>
        <p:txBody>
          <a:bodyPr/>
          <a:lstStyle>
            <a:lvl1pPr>
              <a:lnSpc>
                <a:spcPct val="100000"/>
              </a:lnSpc>
              <a:defRPr sz="2800">
                <a:solidFill>
                  <a:schemeClr val="accent2"/>
                </a:solidFill>
                <a:latin typeface="+mj-lt"/>
                <a:ea typeface="+mj-ea"/>
                <a:cs typeface="+mj-cs"/>
                <a:sym typeface="Arial"/>
              </a:defRPr>
            </a:lvl1pPr>
          </a:lstStyle>
          <a:p>
            <a:pPr/>
            <a:r>
              <a:t>Title Text</a:t>
            </a:r>
          </a:p>
        </p:txBody>
      </p:sp>
      <p:sp>
        <p:nvSpPr>
          <p:cNvPr id="129" name="Shape 129"/>
          <p:cNvSpPr/>
          <p:nvPr>
            <p:ph type="sldNum" sz="quarter" idx="2"/>
          </p:nvPr>
        </p:nvSpPr>
        <p:spPr>
          <a:xfrm>
            <a:off x="8864776" y="6559873"/>
            <a:ext cx="203024" cy="1930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p:spTree>
      <p:nvGrpSpPr>
        <p:cNvPr id="1" name=""/>
        <p:cNvGrpSpPr/>
        <p:nvPr/>
      </p:nvGrpSpPr>
      <p:grpSpPr>
        <a:xfrm>
          <a:off x="0" y="0"/>
          <a:ext cx="0" cy="0"/>
          <a:chOff x="0" y="0"/>
          <a:chExt cx="0" cy="0"/>
        </a:xfrm>
      </p:grpSpPr>
      <p:sp>
        <p:nvSpPr>
          <p:cNvPr id="136" name="Shape 136"/>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137"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138" name="Shape 138"/>
          <p:cNvSpPr/>
          <p:nvPr/>
        </p:nvSpPr>
        <p:spPr>
          <a:xfrm>
            <a:off x="0" y="838200"/>
            <a:ext cx="533399" cy="0"/>
          </a:xfrm>
          <a:prstGeom prst="line">
            <a:avLst/>
          </a:prstGeom>
          <a:ln w="127000">
            <a:solidFill>
              <a:schemeClr val="accent1"/>
            </a:solidFill>
          </a:ln>
        </p:spPr>
        <p:txBody>
          <a:bodyPr lIns="45719" rIns="45719"/>
          <a:lstStyle/>
          <a:p>
            <a:pPr/>
          </a:p>
        </p:txBody>
      </p:sp>
      <p:sp>
        <p:nvSpPr>
          <p:cNvPr id="139" name="Shape 139"/>
          <p:cNvSpPr/>
          <p:nvPr>
            <p:ph type="title"/>
          </p:nvPr>
        </p:nvSpPr>
        <p:spPr>
          <a:xfrm>
            <a:off x="324948" y="1752"/>
            <a:ext cx="8534401" cy="990601"/>
          </a:xfrm>
          <a:prstGeom prst="rect">
            <a:avLst/>
          </a:prstGeom>
        </p:spPr>
        <p:txBody>
          <a:bodyPr/>
          <a:lstStyle>
            <a:lvl1pPr>
              <a:lnSpc>
                <a:spcPct val="100000"/>
              </a:lnSpc>
              <a:defRPr sz="2800">
                <a:solidFill>
                  <a:schemeClr val="accent2"/>
                </a:solidFill>
                <a:latin typeface="+mj-lt"/>
                <a:ea typeface="+mj-ea"/>
                <a:cs typeface="+mj-cs"/>
                <a:sym typeface="Arial"/>
              </a:defRPr>
            </a:lvl1pPr>
          </a:lstStyle>
          <a:p>
            <a:pPr/>
            <a:r>
              <a:t>Title Text</a:t>
            </a:r>
          </a:p>
        </p:txBody>
      </p:sp>
      <p:sp>
        <p:nvSpPr>
          <p:cNvPr id="140" name="Shape 140"/>
          <p:cNvSpPr/>
          <p:nvPr>
            <p:ph type="body" idx="1"/>
          </p:nvPr>
        </p:nvSpPr>
        <p:spPr>
          <a:xfrm>
            <a:off x="457200" y="1600200"/>
            <a:ext cx="8229600" cy="4525964"/>
          </a:xfrm>
          <a:prstGeom prst="rect">
            <a:avLst/>
          </a:prstGeom>
        </p:spPr>
        <p:txBody>
          <a:bodyPr/>
          <a:lstStyle>
            <a:lvl1pPr marL="342900" indent="-342900">
              <a:spcBef>
                <a:spcPts val="0"/>
              </a:spcBef>
              <a:buFont typeface="Courier New"/>
              <a:buChar char="o"/>
              <a:defRPr sz="3200">
                <a:solidFill>
                  <a:srgbClr val="000000"/>
                </a:solidFill>
              </a:defRPr>
            </a:lvl1pPr>
            <a:lvl2pPr marL="783771" indent="-326571">
              <a:spcBef>
                <a:spcPts val="0"/>
              </a:spcBef>
              <a:buFont typeface="Courier New"/>
              <a:defRPr sz="3200">
                <a:solidFill>
                  <a:srgbClr val="000000"/>
                </a:solidFill>
              </a:defRPr>
            </a:lvl2pPr>
            <a:lvl3pPr marL="0" indent="0">
              <a:spcBef>
                <a:spcPts val="0"/>
              </a:spcBef>
              <a:buSzTx/>
              <a:buFont typeface="Courier New"/>
              <a:buNone/>
              <a:defRPr sz="3200">
                <a:solidFill>
                  <a:srgbClr val="000000"/>
                </a:solidFill>
              </a:defRPr>
            </a:lvl3pPr>
            <a:lvl4pPr marL="0" indent="0">
              <a:spcBef>
                <a:spcPts val="0"/>
              </a:spcBef>
              <a:buSzTx/>
              <a:buFont typeface="Courier New"/>
              <a:buNone/>
              <a:defRPr sz="3200">
                <a:solidFill>
                  <a:srgbClr val="000000"/>
                </a:solidFill>
              </a:defRPr>
            </a:lvl4pPr>
            <a:lvl5pPr marL="0" indent="0">
              <a:spcBef>
                <a:spcPts val="0"/>
              </a:spcBef>
              <a:buSzTx/>
              <a:buFont typeface="Courier New"/>
              <a:buNone/>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41" name="Shape 141"/>
          <p:cNvSpPr/>
          <p:nvPr>
            <p:ph type="sldNum" sz="quarter" idx="2"/>
          </p:nvPr>
        </p:nvSpPr>
        <p:spPr>
          <a:xfrm>
            <a:off x="8864776" y="6559873"/>
            <a:ext cx="203024" cy="1930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nd Chart">
    <p:spTree>
      <p:nvGrpSpPr>
        <p:cNvPr id="1" name=""/>
        <p:cNvGrpSpPr/>
        <p:nvPr/>
      </p:nvGrpSpPr>
      <p:grpSpPr>
        <a:xfrm>
          <a:off x="0" y="0"/>
          <a:ext cx="0" cy="0"/>
          <a:chOff x="0" y="0"/>
          <a:chExt cx="0" cy="0"/>
        </a:xfrm>
      </p:grpSpPr>
      <p:sp>
        <p:nvSpPr>
          <p:cNvPr id="148" name="Shape 148"/>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149"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150" name="Shape 150"/>
          <p:cNvSpPr/>
          <p:nvPr/>
        </p:nvSpPr>
        <p:spPr>
          <a:xfrm>
            <a:off x="0" y="838200"/>
            <a:ext cx="533399" cy="0"/>
          </a:xfrm>
          <a:prstGeom prst="line">
            <a:avLst/>
          </a:prstGeom>
          <a:ln w="127000">
            <a:solidFill>
              <a:schemeClr val="accent1"/>
            </a:solidFill>
          </a:ln>
        </p:spPr>
        <p:txBody>
          <a:bodyPr lIns="45719" rIns="45719"/>
          <a:lstStyle/>
          <a:p>
            <a:pPr/>
          </a:p>
        </p:txBody>
      </p:sp>
      <p:sp>
        <p:nvSpPr>
          <p:cNvPr id="151" name="Shape 151"/>
          <p:cNvSpPr/>
          <p:nvPr>
            <p:ph type="title"/>
          </p:nvPr>
        </p:nvSpPr>
        <p:spPr>
          <a:prstGeom prst="rect">
            <a:avLst/>
          </a:prstGeom>
        </p:spPr>
        <p:txBody>
          <a:bodyPr lIns="91424" tIns="91424" rIns="91424" bIns="91424"/>
          <a:lstStyle>
            <a:lvl1pPr>
              <a:lnSpc>
                <a:spcPct val="100000"/>
              </a:lnSpc>
              <a:defRPr sz="2800">
                <a:solidFill>
                  <a:schemeClr val="accent2"/>
                </a:solidFill>
                <a:latin typeface="+mj-lt"/>
                <a:ea typeface="+mj-ea"/>
                <a:cs typeface="+mj-cs"/>
                <a:sym typeface="Arial"/>
              </a:defRPr>
            </a:lvl1pPr>
          </a:lstStyle>
          <a:p>
            <a:pPr/>
            <a:r>
              <a:t>Title Text</a:t>
            </a:r>
          </a:p>
        </p:txBody>
      </p:sp>
      <p:sp>
        <p:nvSpPr>
          <p:cNvPr id="152" name="Shape 152"/>
          <p:cNvSpPr/>
          <p:nvPr>
            <p:ph type="sldNum" sz="quarter" idx="2"/>
          </p:nvPr>
        </p:nvSpPr>
        <p:spPr>
          <a:xfrm>
            <a:off x="8672729" y="6447174"/>
            <a:ext cx="202985" cy="193001"/>
          </a:xfrm>
          <a:prstGeom prst="rect">
            <a:avLst/>
          </a:prstGeom>
        </p:spPr>
        <p:txBody>
          <a:bodyPr lIns="45699" tIns="45699" rIns="45699" bIns="45699"/>
          <a:lstStyle>
            <a:lvl1pPr>
              <a:defRPr>
                <a:latin typeface="Dagny Offc"/>
                <a:ea typeface="Dagny Offc"/>
                <a:cs typeface="Dagny Offc"/>
                <a:sym typeface="Dagny Off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159" name="Shape 15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160" name="Shape 160"/>
          <p:cNvSpPr/>
          <p:nvPr>
            <p:ph type="title"/>
          </p:nvPr>
        </p:nvSpPr>
        <p:spPr>
          <a:xfrm>
            <a:off x="685800" y="2130425"/>
            <a:ext cx="7772400" cy="1470025"/>
          </a:xfrm>
          <a:prstGeom prst="rect">
            <a:avLst/>
          </a:prstGeom>
        </p:spPr>
        <p:txBody>
          <a:bodyPr/>
          <a:lstStyle>
            <a:lvl1pPr algn="ctr">
              <a:lnSpc>
                <a:spcPct val="100000"/>
              </a:lnSpc>
              <a:defRPr b="0" sz="4400">
                <a:solidFill>
                  <a:srgbClr val="000000"/>
                </a:solidFill>
                <a:latin typeface="Calibri"/>
                <a:ea typeface="Calibri"/>
                <a:cs typeface="Calibri"/>
                <a:sym typeface="Calibri"/>
              </a:defRPr>
            </a:lvl1pPr>
          </a:lstStyle>
          <a:p>
            <a:pPr/>
            <a:r>
              <a:t>Title Text</a:t>
            </a:r>
          </a:p>
        </p:txBody>
      </p:sp>
      <p:sp>
        <p:nvSpPr>
          <p:cNvPr id="161" name="Shape 16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latin typeface="Calibri"/>
                <a:ea typeface="Calibri"/>
                <a:cs typeface="Calibri"/>
                <a:sym typeface="Calibri"/>
              </a:defRPr>
            </a:lvl1pPr>
            <a:lvl2pPr marL="0" indent="457200" algn="ctr">
              <a:spcBef>
                <a:spcPts val="700"/>
              </a:spcBef>
              <a:buClrTx/>
              <a:buSzTx/>
              <a:buFontTx/>
              <a:buNone/>
              <a:defRPr sz="3200">
                <a:solidFill>
                  <a:srgbClr val="888888"/>
                </a:solidFill>
                <a:latin typeface="Calibri"/>
                <a:ea typeface="Calibri"/>
                <a:cs typeface="Calibri"/>
                <a:sym typeface="Calibri"/>
              </a:defRPr>
            </a:lvl2pPr>
            <a:lvl3pPr marL="0" indent="914400" algn="ctr">
              <a:spcBef>
                <a:spcPts val="700"/>
              </a:spcBef>
              <a:buClrTx/>
              <a:buSzTx/>
              <a:buFontTx/>
              <a:buNone/>
              <a:defRPr sz="3200">
                <a:solidFill>
                  <a:srgbClr val="888888"/>
                </a:solidFill>
                <a:latin typeface="Calibri"/>
                <a:ea typeface="Calibri"/>
                <a:cs typeface="Calibri"/>
                <a:sym typeface="Calibri"/>
              </a:defRPr>
            </a:lvl3pPr>
            <a:lvl4pPr marL="0" indent="1371600" algn="ctr">
              <a:spcBef>
                <a:spcPts val="700"/>
              </a:spcBef>
              <a:buClrTx/>
              <a:buSzTx/>
              <a:buFontTx/>
              <a:buNone/>
              <a:defRPr sz="3200">
                <a:solidFill>
                  <a:srgbClr val="888888"/>
                </a:solidFill>
                <a:latin typeface="Calibri"/>
                <a:ea typeface="Calibri"/>
                <a:cs typeface="Calibri"/>
                <a:sym typeface="Calibri"/>
              </a:defRPr>
            </a:lvl4pPr>
            <a:lvl5pPr marL="0" indent="1828800" algn="ctr">
              <a:spcBef>
                <a:spcPts val="700"/>
              </a:spcBef>
              <a:buClrTx/>
              <a:buSzTx/>
              <a:buFontTx/>
              <a:buNone/>
              <a:defRPr sz="32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2" name="Shape 16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169" name="Shape 16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170" name="Shape 170"/>
          <p:cNvSpPr/>
          <p:nvPr>
            <p:ph type="title"/>
          </p:nvPr>
        </p:nvSpPr>
        <p:spPr>
          <a:xfrm>
            <a:off x="457200" y="274638"/>
            <a:ext cx="8229600" cy="1143001"/>
          </a:xfrm>
          <a:prstGeom prst="rect">
            <a:avLst/>
          </a:prstGeom>
        </p:spPr>
        <p:txBody>
          <a:bodyPr/>
          <a:lstStyle>
            <a:lvl1pPr algn="ctr">
              <a:lnSpc>
                <a:spcPct val="100000"/>
              </a:lnSpc>
              <a:defRPr b="0" sz="4400">
                <a:solidFill>
                  <a:srgbClr val="000000"/>
                </a:solidFill>
                <a:latin typeface="Calibri"/>
                <a:ea typeface="Calibri"/>
                <a:cs typeface="Calibri"/>
                <a:sym typeface="Calibri"/>
              </a:defRPr>
            </a:lvl1pPr>
          </a:lstStyle>
          <a:p>
            <a:pPr/>
            <a:r>
              <a:t>Title Text</a:t>
            </a:r>
          </a:p>
        </p:txBody>
      </p:sp>
      <p:sp>
        <p:nvSpPr>
          <p:cNvPr id="171" name="Shape 171"/>
          <p:cNvSpPr/>
          <p:nvPr>
            <p:ph type="body" idx="1"/>
          </p:nvPr>
        </p:nvSpPr>
        <p:spPr>
          <a:xfrm>
            <a:off x="457200" y="1600200"/>
            <a:ext cx="8229600" cy="4525963"/>
          </a:xfrm>
          <a:prstGeom prst="rect">
            <a:avLst/>
          </a:prstGeom>
        </p:spPr>
        <p:txBody>
          <a:bodyPr/>
          <a:lstStyle>
            <a:lvl1pPr marL="342900" indent="-342900">
              <a:spcBef>
                <a:spcPts val="700"/>
              </a:spcBef>
              <a:buClrTx/>
              <a:buFont typeface="Arial"/>
              <a:buChar char="•"/>
              <a:defRPr sz="3200">
                <a:solidFill>
                  <a:srgbClr val="000000"/>
                </a:solidFill>
                <a:latin typeface="Calibri"/>
                <a:ea typeface="Calibri"/>
                <a:cs typeface="Calibri"/>
                <a:sym typeface="Calibri"/>
              </a:defRPr>
            </a:lvl1pPr>
            <a:lvl2pPr marL="783771" indent="-326571">
              <a:spcBef>
                <a:spcPts val="700"/>
              </a:spcBef>
              <a:buClrTx/>
              <a:buFont typeface="Arial"/>
              <a:buChar char="–"/>
              <a:defRPr sz="3200">
                <a:solidFill>
                  <a:srgbClr val="000000"/>
                </a:solidFill>
                <a:latin typeface="Calibri"/>
                <a:ea typeface="Calibri"/>
                <a:cs typeface="Calibri"/>
                <a:sym typeface="Calibri"/>
              </a:defRPr>
            </a:lvl2pPr>
            <a:lvl3pPr marL="1219200" indent="-304800">
              <a:spcBef>
                <a:spcPts val="700"/>
              </a:spcBef>
              <a:buClrTx/>
              <a:buFont typeface="Arial"/>
              <a:buChar char="•"/>
              <a:defRPr sz="3200">
                <a:solidFill>
                  <a:srgbClr val="000000"/>
                </a:solidFill>
                <a:latin typeface="Calibri"/>
                <a:ea typeface="Calibri"/>
                <a:cs typeface="Calibri"/>
                <a:sym typeface="Calibri"/>
              </a:defRPr>
            </a:lvl3pPr>
            <a:lvl4pPr marL="1737360" indent="-365760">
              <a:spcBef>
                <a:spcPts val="700"/>
              </a:spcBef>
              <a:buClrTx/>
              <a:buFont typeface="Arial"/>
              <a:defRPr sz="3200">
                <a:solidFill>
                  <a:srgbClr val="000000"/>
                </a:solidFill>
                <a:latin typeface="Calibri"/>
                <a:ea typeface="Calibri"/>
                <a:cs typeface="Calibri"/>
                <a:sym typeface="Calibri"/>
              </a:defRPr>
            </a:lvl4pPr>
            <a:lvl5pPr marL="2194560" indent="-365760">
              <a:spcBef>
                <a:spcPts val="700"/>
              </a:spcBef>
              <a:buClrTx/>
              <a:buFont typeface="Arial"/>
              <a:defRPr sz="3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72" name="Shape 17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179" name="Shape 17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180" name="Shape 180"/>
          <p:cNvSpPr/>
          <p:nvPr>
            <p:ph type="title"/>
          </p:nvPr>
        </p:nvSpPr>
        <p:spPr>
          <a:xfrm>
            <a:off x="722312" y="4406900"/>
            <a:ext cx="7772401" cy="1362075"/>
          </a:xfrm>
          <a:prstGeom prst="rect">
            <a:avLst/>
          </a:prstGeom>
        </p:spPr>
        <p:txBody>
          <a:bodyPr anchor="t"/>
          <a:lstStyle>
            <a:lvl1pPr>
              <a:lnSpc>
                <a:spcPct val="100000"/>
              </a:lnSpc>
              <a:defRPr cap="all" sz="4000">
                <a:solidFill>
                  <a:srgbClr val="000000"/>
                </a:solidFill>
                <a:latin typeface="Calibri"/>
                <a:ea typeface="Calibri"/>
                <a:cs typeface="Calibri"/>
                <a:sym typeface="Calibri"/>
              </a:defRPr>
            </a:lvl1pPr>
          </a:lstStyle>
          <a:p>
            <a:pPr/>
            <a:r>
              <a:t>Title Text</a:t>
            </a:r>
          </a:p>
        </p:txBody>
      </p:sp>
      <p:sp>
        <p:nvSpPr>
          <p:cNvPr id="181" name="Shape 18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a:solidFill>
                  <a:srgbClr val="888888"/>
                </a:solidFill>
                <a:latin typeface="Calibri"/>
                <a:ea typeface="Calibri"/>
                <a:cs typeface="Calibri"/>
                <a:sym typeface="Calibri"/>
              </a:defRPr>
            </a:lvl1pPr>
            <a:lvl2pPr marL="0" indent="457200">
              <a:spcBef>
                <a:spcPts val="400"/>
              </a:spcBef>
              <a:buClrTx/>
              <a:buSzTx/>
              <a:buFontTx/>
              <a:buNone/>
              <a:defRPr>
                <a:solidFill>
                  <a:srgbClr val="888888"/>
                </a:solidFill>
                <a:latin typeface="Calibri"/>
                <a:ea typeface="Calibri"/>
                <a:cs typeface="Calibri"/>
                <a:sym typeface="Calibri"/>
              </a:defRPr>
            </a:lvl2pPr>
            <a:lvl3pPr marL="0" indent="914400">
              <a:spcBef>
                <a:spcPts val="400"/>
              </a:spcBef>
              <a:buClrTx/>
              <a:buSzTx/>
              <a:buFontTx/>
              <a:buNone/>
              <a:defRPr>
                <a:solidFill>
                  <a:srgbClr val="888888"/>
                </a:solidFill>
                <a:latin typeface="Calibri"/>
                <a:ea typeface="Calibri"/>
                <a:cs typeface="Calibri"/>
                <a:sym typeface="Calibri"/>
              </a:defRPr>
            </a:lvl3pPr>
            <a:lvl4pPr marL="0" indent="1371600">
              <a:spcBef>
                <a:spcPts val="400"/>
              </a:spcBef>
              <a:buClrTx/>
              <a:buSzTx/>
              <a:buFontTx/>
              <a:buNone/>
              <a:defRPr>
                <a:solidFill>
                  <a:srgbClr val="888888"/>
                </a:solidFill>
                <a:latin typeface="Calibri"/>
                <a:ea typeface="Calibri"/>
                <a:cs typeface="Calibri"/>
                <a:sym typeface="Calibri"/>
              </a:defRPr>
            </a:lvl4pPr>
            <a:lvl5pPr marL="0" indent="1828800">
              <a:spcBef>
                <a:spcPts val="400"/>
              </a:spcBef>
              <a:buClrTx/>
              <a:buSzTx/>
              <a:buFontTx/>
              <a:buNone/>
              <a:defRPr>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2" name="Shape 18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189" name="Shape 18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190" name="Shape 190"/>
          <p:cNvSpPr/>
          <p:nvPr>
            <p:ph type="title"/>
          </p:nvPr>
        </p:nvSpPr>
        <p:spPr>
          <a:xfrm>
            <a:off x="457200" y="274638"/>
            <a:ext cx="8229600" cy="1143001"/>
          </a:xfrm>
          <a:prstGeom prst="rect">
            <a:avLst/>
          </a:prstGeom>
        </p:spPr>
        <p:txBody>
          <a:bodyPr/>
          <a:lstStyle>
            <a:lvl1pPr algn="ctr">
              <a:lnSpc>
                <a:spcPct val="100000"/>
              </a:lnSpc>
              <a:defRPr b="0" sz="4400">
                <a:solidFill>
                  <a:srgbClr val="000000"/>
                </a:solidFill>
                <a:latin typeface="Calibri"/>
                <a:ea typeface="Calibri"/>
                <a:cs typeface="Calibri"/>
                <a:sym typeface="Calibri"/>
              </a:defRPr>
            </a:lvl1pPr>
          </a:lstStyle>
          <a:p>
            <a:pPr/>
            <a:r>
              <a:t>Title Text</a:t>
            </a:r>
          </a:p>
        </p:txBody>
      </p:sp>
      <p:sp>
        <p:nvSpPr>
          <p:cNvPr id="191" name="Shape 191"/>
          <p:cNvSpPr/>
          <p:nvPr>
            <p:ph type="body" sz="half" idx="1"/>
          </p:nvPr>
        </p:nvSpPr>
        <p:spPr>
          <a:xfrm>
            <a:off x="457200" y="1600200"/>
            <a:ext cx="4038600" cy="4525963"/>
          </a:xfrm>
          <a:prstGeom prst="rect">
            <a:avLst/>
          </a:prstGeom>
        </p:spPr>
        <p:txBody>
          <a:bodyPr/>
          <a:lstStyle>
            <a:lvl1pPr marL="342900" indent="-342900">
              <a:spcBef>
                <a:spcPts val="600"/>
              </a:spcBef>
              <a:buClrTx/>
              <a:buFont typeface="Arial"/>
              <a:buChar char="•"/>
              <a:defRPr sz="2800">
                <a:solidFill>
                  <a:srgbClr val="000000"/>
                </a:solidFill>
                <a:latin typeface="Calibri"/>
                <a:ea typeface="Calibri"/>
                <a:cs typeface="Calibri"/>
                <a:sym typeface="Calibri"/>
              </a:defRPr>
            </a:lvl1pPr>
            <a:lvl2pPr marL="790575" indent="-333375">
              <a:spcBef>
                <a:spcPts val="600"/>
              </a:spcBef>
              <a:buClrTx/>
              <a:buFont typeface="Arial"/>
              <a:buChar char="–"/>
              <a:defRPr sz="2800">
                <a:solidFill>
                  <a:srgbClr val="000000"/>
                </a:solidFill>
                <a:latin typeface="Calibri"/>
                <a:ea typeface="Calibri"/>
                <a:cs typeface="Calibri"/>
                <a:sym typeface="Calibri"/>
              </a:defRPr>
            </a:lvl2pPr>
            <a:lvl3pPr marL="1234439" indent="-320039">
              <a:spcBef>
                <a:spcPts val="600"/>
              </a:spcBef>
              <a:buClrTx/>
              <a:buFont typeface="Arial"/>
              <a:buChar char="•"/>
              <a:defRPr sz="2800">
                <a:solidFill>
                  <a:srgbClr val="000000"/>
                </a:solidFill>
                <a:latin typeface="Calibri"/>
                <a:ea typeface="Calibri"/>
                <a:cs typeface="Calibri"/>
                <a:sym typeface="Calibri"/>
              </a:defRPr>
            </a:lvl3pPr>
            <a:lvl4pPr marL="1727200" indent="-355600">
              <a:spcBef>
                <a:spcPts val="600"/>
              </a:spcBef>
              <a:buClrTx/>
              <a:buFont typeface="Arial"/>
              <a:defRPr sz="2800">
                <a:solidFill>
                  <a:srgbClr val="000000"/>
                </a:solidFill>
                <a:latin typeface="Calibri"/>
                <a:ea typeface="Calibri"/>
                <a:cs typeface="Calibri"/>
                <a:sym typeface="Calibri"/>
              </a:defRPr>
            </a:lvl4pPr>
            <a:lvl5pPr marL="2184400" indent="-355600">
              <a:spcBef>
                <a:spcPts val="600"/>
              </a:spcBef>
              <a:buClrTx/>
              <a:buFont typeface="Arial"/>
              <a:defRPr sz="28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2" name="Shape 19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199" name="Shape 19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200" name="Shape 200"/>
          <p:cNvSpPr/>
          <p:nvPr>
            <p:ph type="title"/>
          </p:nvPr>
        </p:nvSpPr>
        <p:spPr>
          <a:xfrm>
            <a:off x="457200" y="274638"/>
            <a:ext cx="8229600" cy="1143001"/>
          </a:xfrm>
          <a:prstGeom prst="rect">
            <a:avLst/>
          </a:prstGeom>
        </p:spPr>
        <p:txBody>
          <a:bodyPr/>
          <a:lstStyle>
            <a:lvl1pPr algn="ctr">
              <a:lnSpc>
                <a:spcPct val="100000"/>
              </a:lnSpc>
              <a:defRPr b="0" sz="4400">
                <a:solidFill>
                  <a:srgbClr val="000000"/>
                </a:solidFill>
                <a:latin typeface="Calibri"/>
                <a:ea typeface="Calibri"/>
                <a:cs typeface="Calibri"/>
                <a:sym typeface="Calibri"/>
              </a:defRPr>
            </a:lvl1pPr>
          </a:lstStyle>
          <a:p>
            <a:pPr/>
            <a:r>
              <a:t>Title Text</a:t>
            </a:r>
          </a:p>
        </p:txBody>
      </p:sp>
      <p:sp>
        <p:nvSpPr>
          <p:cNvPr id="201" name="Shape 20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b="1" sz="2400">
                <a:solidFill>
                  <a:srgbClr val="000000"/>
                </a:solidFill>
                <a:latin typeface="Calibri"/>
                <a:ea typeface="Calibri"/>
                <a:cs typeface="Calibri"/>
                <a:sym typeface="Calibri"/>
              </a:defRPr>
            </a:lvl1pPr>
            <a:lvl2pPr marL="0" indent="457200">
              <a:spcBef>
                <a:spcPts val="500"/>
              </a:spcBef>
              <a:buClrTx/>
              <a:buSzTx/>
              <a:buFontTx/>
              <a:buNone/>
              <a:defRPr b="1" sz="2400">
                <a:solidFill>
                  <a:srgbClr val="000000"/>
                </a:solidFill>
                <a:latin typeface="Calibri"/>
                <a:ea typeface="Calibri"/>
                <a:cs typeface="Calibri"/>
                <a:sym typeface="Calibri"/>
              </a:defRPr>
            </a:lvl2pPr>
            <a:lvl3pPr marL="0" indent="914400">
              <a:spcBef>
                <a:spcPts val="500"/>
              </a:spcBef>
              <a:buClrTx/>
              <a:buSzTx/>
              <a:buFontTx/>
              <a:buNone/>
              <a:defRPr b="1" sz="2400">
                <a:solidFill>
                  <a:srgbClr val="000000"/>
                </a:solidFill>
                <a:latin typeface="Calibri"/>
                <a:ea typeface="Calibri"/>
                <a:cs typeface="Calibri"/>
                <a:sym typeface="Calibri"/>
              </a:defRPr>
            </a:lvl3pPr>
            <a:lvl4pPr marL="0" indent="1371600">
              <a:spcBef>
                <a:spcPts val="500"/>
              </a:spcBef>
              <a:buClrTx/>
              <a:buSzTx/>
              <a:buFontTx/>
              <a:buNone/>
              <a:defRPr b="1" sz="2400">
                <a:solidFill>
                  <a:srgbClr val="000000"/>
                </a:solidFill>
                <a:latin typeface="Calibri"/>
                <a:ea typeface="Calibri"/>
                <a:cs typeface="Calibri"/>
                <a:sym typeface="Calibri"/>
              </a:defRPr>
            </a:lvl4pPr>
            <a:lvl5pPr marL="0" indent="1828800">
              <a:spcBef>
                <a:spcPts val="500"/>
              </a:spcBef>
              <a:buClrTx/>
              <a:buSzTx/>
              <a:buFontTx/>
              <a:buNone/>
              <a:defRPr b="1" sz="24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02" name="Shape 202"/>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b="1" sz="2400">
                <a:solidFill>
                  <a:srgbClr val="000000"/>
                </a:solidFill>
                <a:latin typeface="Calibri"/>
                <a:ea typeface="Calibri"/>
                <a:cs typeface="Calibri"/>
                <a:sym typeface="Calibri"/>
              </a:defRPr>
            </a:pPr>
          </a:p>
        </p:txBody>
      </p:sp>
      <p:sp>
        <p:nvSpPr>
          <p:cNvPr id="203" name="Shape 203"/>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a:r>
              <a:t>Title Text</a:t>
            </a: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210" name="Shape 210"/>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211" name="Shape 211"/>
          <p:cNvSpPr/>
          <p:nvPr>
            <p:ph type="title"/>
          </p:nvPr>
        </p:nvSpPr>
        <p:spPr>
          <a:xfrm>
            <a:off x="457200" y="274638"/>
            <a:ext cx="8229600" cy="1143001"/>
          </a:xfrm>
          <a:prstGeom prst="rect">
            <a:avLst/>
          </a:prstGeom>
        </p:spPr>
        <p:txBody>
          <a:bodyPr/>
          <a:lstStyle>
            <a:lvl1pPr algn="ctr">
              <a:lnSpc>
                <a:spcPct val="100000"/>
              </a:lnSpc>
              <a:defRPr b="0" sz="4400">
                <a:solidFill>
                  <a:srgbClr val="000000"/>
                </a:solidFill>
                <a:latin typeface="Calibri"/>
                <a:ea typeface="Calibri"/>
                <a:cs typeface="Calibri"/>
                <a:sym typeface="Calibri"/>
              </a:defRPr>
            </a:lvl1pPr>
          </a:lstStyle>
          <a:p>
            <a:pPr/>
            <a:r>
              <a:t>Title Text</a:t>
            </a:r>
          </a:p>
        </p:txBody>
      </p:sp>
      <p:sp>
        <p:nvSpPr>
          <p:cNvPr id="212" name="Shape 21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219" name="Shape 21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220" name="Shape 220"/>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227" name="Shape 227"/>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228" name="Shape 228"/>
          <p:cNvSpPr/>
          <p:nvPr>
            <p:ph type="title"/>
          </p:nvPr>
        </p:nvSpPr>
        <p:spPr>
          <a:xfrm>
            <a:off x="457200" y="273050"/>
            <a:ext cx="3008314" cy="1162050"/>
          </a:xfrm>
          <a:prstGeom prst="rect">
            <a:avLst/>
          </a:prstGeom>
        </p:spPr>
        <p:txBody>
          <a:bodyPr anchor="b"/>
          <a:lstStyle>
            <a:lvl1pPr>
              <a:lnSpc>
                <a:spcPct val="100000"/>
              </a:lnSpc>
              <a:defRPr sz="2000">
                <a:solidFill>
                  <a:srgbClr val="000000"/>
                </a:solidFill>
                <a:latin typeface="Calibri"/>
                <a:ea typeface="Calibri"/>
                <a:cs typeface="Calibri"/>
                <a:sym typeface="Calibri"/>
              </a:defRPr>
            </a:lvl1pPr>
          </a:lstStyle>
          <a:p>
            <a:pPr/>
            <a:r>
              <a:t>Title Text</a:t>
            </a:r>
          </a:p>
        </p:txBody>
      </p:sp>
      <p:sp>
        <p:nvSpPr>
          <p:cNvPr id="229" name="Shape 229"/>
          <p:cNvSpPr/>
          <p:nvPr>
            <p:ph type="body" idx="1"/>
          </p:nvPr>
        </p:nvSpPr>
        <p:spPr>
          <a:xfrm>
            <a:off x="3575050" y="273050"/>
            <a:ext cx="5111750" cy="5853113"/>
          </a:xfrm>
          <a:prstGeom prst="rect">
            <a:avLst/>
          </a:prstGeom>
        </p:spPr>
        <p:txBody>
          <a:bodyPr/>
          <a:lstStyle>
            <a:lvl1pPr marL="342900" indent="-342900">
              <a:spcBef>
                <a:spcPts val="700"/>
              </a:spcBef>
              <a:buClrTx/>
              <a:buFont typeface="Arial"/>
              <a:buChar char="•"/>
              <a:defRPr sz="3200">
                <a:solidFill>
                  <a:srgbClr val="000000"/>
                </a:solidFill>
                <a:latin typeface="Calibri"/>
                <a:ea typeface="Calibri"/>
                <a:cs typeface="Calibri"/>
                <a:sym typeface="Calibri"/>
              </a:defRPr>
            </a:lvl1pPr>
            <a:lvl2pPr marL="783771" indent="-326571">
              <a:spcBef>
                <a:spcPts val="700"/>
              </a:spcBef>
              <a:buClrTx/>
              <a:buFont typeface="Arial"/>
              <a:buChar char="–"/>
              <a:defRPr sz="3200">
                <a:solidFill>
                  <a:srgbClr val="000000"/>
                </a:solidFill>
                <a:latin typeface="Calibri"/>
                <a:ea typeface="Calibri"/>
                <a:cs typeface="Calibri"/>
                <a:sym typeface="Calibri"/>
              </a:defRPr>
            </a:lvl2pPr>
            <a:lvl3pPr marL="1219200" indent="-304800">
              <a:spcBef>
                <a:spcPts val="700"/>
              </a:spcBef>
              <a:buClrTx/>
              <a:buFont typeface="Arial"/>
              <a:buChar char="•"/>
              <a:defRPr sz="3200">
                <a:solidFill>
                  <a:srgbClr val="000000"/>
                </a:solidFill>
                <a:latin typeface="Calibri"/>
                <a:ea typeface="Calibri"/>
                <a:cs typeface="Calibri"/>
                <a:sym typeface="Calibri"/>
              </a:defRPr>
            </a:lvl3pPr>
            <a:lvl4pPr marL="1737360" indent="-365760">
              <a:spcBef>
                <a:spcPts val="700"/>
              </a:spcBef>
              <a:buClrTx/>
              <a:buFont typeface="Arial"/>
              <a:defRPr sz="3200">
                <a:solidFill>
                  <a:srgbClr val="000000"/>
                </a:solidFill>
                <a:latin typeface="Calibri"/>
                <a:ea typeface="Calibri"/>
                <a:cs typeface="Calibri"/>
                <a:sym typeface="Calibri"/>
              </a:defRPr>
            </a:lvl4pPr>
            <a:lvl5pPr marL="2194560" indent="-365760">
              <a:spcBef>
                <a:spcPts val="700"/>
              </a:spcBef>
              <a:buClrTx/>
              <a:buFont typeface="Arial"/>
              <a:defRPr sz="3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30" name="Shape 230"/>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solidFill>
                  <a:srgbClr val="000000"/>
                </a:solidFill>
                <a:latin typeface="Calibri"/>
                <a:ea typeface="Calibri"/>
                <a:cs typeface="Calibri"/>
                <a:sym typeface="Calibri"/>
              </a:defRPr>
            </a:pPr>
          </a:p>
        </p:txBody>
      </p:sp>
      <p:sp>
        <p:nvSpPr>
          <p:cNvPr id="231" name="Shape 231"/>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238" name="Shape 238"/>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239" name="Shape 239"/>
          <p:cNvSpPr/>
          <p:nvPr>
            <p:ph type="title"/>
          </p:nvPr>
        </p:nvSpPr>
        <p:spPr>
          <a:xfrm>
            <a:off x="1792288" y="4800600"/>
            <a:ext cx="5486401" cy="566738"/>
          </a:xfrm>
          <a:prstGeom prst="rect">
            <a:avLst/>
          </a:prstGeom>
        </p:spPr>
        <p:txBody>
          <a:bodyPr anchor="b"/>
          <a:lstStyle>
            <a:lvl1pPr>
              <a:lnSpc>
                <a:spcPct val="100000"/>
              </a:lnSpc>
              <a:defRPr sz="2000">
                <a:solidFill>
                  <a:srgbClr val="000000"/>
                </a:solidFill>
                <a:latin typeface="Calibri"/>
                <a:ea typeface="Calibri"/>
                <a:cs typeface="Calibri"/>
                <a:sym typeface="Calibri"/>
              </a:defRPr>
            </a:lvl1pPr>
          </a:lstStyle>
          <a:p>
            <a:pPr/>
            <a:r>
              <a:t>Title Text</a:t>
            </a:r>
          </a:p>
        </p:txBody>
      </p:sp>
      <p:sp>
        <p:nvSpPr>
          <p:cNvPr id="240" name="Shape 240"/>
          <p:cNvSpPr/>
          <p:nvPr>
            <p:ph type="pic" sz="half" idx="13"/>
          </p:nvPr>
        </p:nvSpPr>
        <p:spPr>
          <a:xfrm>
            <a:off x="1792288" y="612775"/>
            <a:ext cx="5486401" cy="4114800"/>
          </a:xfrm>
          <a:prstGeom prst="rect">
            <a:avLst/>
          </a:prstGeom>
        </p:spPr>
        <p:txBody>
          <a:bodyPr lIns="91439" rIns="91439">
            <a:noAutofit/>
          </a:bodyPr>
          <a:lstStyle/>
          <a:p>
            <a:pPr/>
          </a:p>
        </p:txBody>
      </p:sp>
      <p:sp>
        <p:nvSpPr>
          <p:cNvPr id="241" name="Shape 24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solidFill>
                  <a:srgbClr val="000000"/>
                </a:solidFill>
                <a:latin typeface="Calibri"/>
                <a:ea typeface="Calibri"/>
                <a:cs typeface="Calibri"/>
                <a:sym typeface="Calibri"/>
              </a:defRPr>
            </a:lvl1pPr>
            <a:lvl2pPr marL="0" indent="457200">
              <a:spcBef>
                <a:spcPts val="300"/>
              </a:spcBef>
              <a:buClrTx/>
              <a:buSzTx/>
              <a:buFontTx/>
              <a:buNone/>
              <a:defRPr sz="1400">
                <a:solidFill>
                  <a:srgbClr val="000000"/>
                </a:solidFill>
                <a:latin typeface="Calibri"/>
                <a:ea typeface="Calibri"/>
                <a:cs typeface="Calibri"/>
                <a:sym typeface="Calibri"/>
              </a:defRPr>
            </a:lvl2pPr>
            <a:lvl3pPr marL="0" indent="914400">
              <a:spcBef>
                <a:spcPts val="300"/>
              </a:spcBef>
              <a:buClrTx/>
              <a:buSzTx/>
              <a:buFontTx/>
              <a:buNone/>
              <a:defRPr sz="1400">
                <a:solidFill>
                  <a:srgbClr val="000000"/>
                </a:solidFill>
                <a:latin typeface="Calibri"/>
                <a:ea typeface="Calibri"/>
                <a:cs typeface="Calibri"/>
                <a:sym typeface="Calibri"/>
              </a:defRPr>
            </a:lvl3pPr>
            <a:lvl4pPr marL="0" indent="1371600">
              <a:spcBef>
                <a:spcPts val="300"/>
              </a:spcBef>
              <a:buClrTx/>
              <a:buSzTx/>
              <a:buFontTx/>
              <a:buNone/>
              <a:defRPr sz="1400">
                <a:solidFill>
                  <a:srgbClr val="000000"/>
                </a:solidFill>
                <a:latin typeface="Calibri"/>
                <a:ea typeface="Calibri"/>
                <a:cs typeface="Calibri"/>
                <a:sym typeface="Calibri"/>
              </a:defRPr>
            </a:lvl4pPr>
            <a:lvl5pPr marL="0" indent="1828800">
              <a:spcBef>
                <a:spcPts val="300"/>
              </a:spcBef>
              <a:buClrTx/>
              <a:buSzTx/>
              <a:buFontTx/>
              <a:buNone/>
              <a:defRPr sz="14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42" name="Shape 24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249" name="Shape 24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250" name="Shape 250"/>
          <p:cNvSpPr/>
          <p:nvPr>
            <p:ph type="title"/>
          </p:nvPr>
        </p:nvSpPr>
        <p:spPr>
          <a:xfrm>
            <a:off x="457200" y="274638"/>
            <a:ext cx="8229600" cy="1143001"/>
          </a:xfrm>
          <a:prstGeom prst="rect">
            <a:avLst/>
          </a:prstGeom>
        </p:spPr>
        <p:txBody>
          <a:bodyPr/>
          <a:lstStyle>
            <a:lvl1pPr algn="ctr">
              <a:lnSpc>
                <a:spcPct val="100000"/>
              </a:lnSpc>
              <a:defRPr b="0" sz="4400">
                <a:solidFill>
                  <a:srgbClr val="000000"/>
                </a:solidFill>
                <a:latin typeface="Calibri"/>
                <a:ea typeface="Calibri"/>
                <a:cs typeface="Calibri"/>
                <a:sym typeface="Calibri"/>
              </a:defRPr>
            </a:lvl1pPr>
          </a:lstStyle>
          <a:p>
            <a:pPr/>
            <a:r>
              <a:t>Title Text</a:t>
            </a:r>
          </a:p>
        </p:txBody>
      </p:sp>
      <p:sp>
        <p:nvSpPr>
          <p:cNvPr id="251" name="Shape 251"/>
          <p:cNvSpPr/>
          <p:nvPr>
            <p:ph type="body" idx="1"/>
          </p:nvPr>
        </p:nvSpPr>
        <p:spPr>
          <a:xfrm>
            <a:off x="457200" y="1600200"/>
            <a:ext cx="8229600" cy="4525963"/>
          </a:xfrm>
          <a:prstGeom prst="rect">
            <a:avLst/>
          </a:prstGeom>
        </p:spPr>
        <p:txBody>
          <a:bodyPr/>
          <a:lstStyle>
            <a:lvl1pPr marL="342900" indent="-342900">
              <a:spcBef>
                <a:spcPts val="700"/>
              </a:spcBef>
              <a:buClrTx/>
              <a:buFont typeface="Arial"/>
              <a:buChar char="•"/>
              <a:defRPr sz="3200">
                <a:solidFill>
                  <a:srgbClr val="000000"/>
                </a:solidFill>
                <a:latin typeface="Calibri"/>
                <a:ea typeface="Calibri"/>
                <a:cs typeface="Calibri"/>
                <a:sym typeface="Calibri"/>
              </a:defRPr>
            </a:lvl1pPr>
            <a:lvl2pPr marL="783771" indent="-326571">
              <a:spcBef>
                <a:spcPts val="700"/>
              </a:spcBef>
              <a:buClrTx/>
              <a:buFont typeface="Arial"/>
              <a:buChar char="–"/>
              <a:defRPr sz="3200">
                <a:solidFill>
                  <a:srgbClr val="000000"/>
                </a:solidFill>
                <a:latin typeface="Calibri"/>
                <a:ea typeface="Calibri"/>
                <a:cs typeface="Calibri"/>
                <a:sym typeface="Calibri"/>
              </a:defRPr>
            </a:lvl2pPr>
            <a:lvl3pPr marL="1219200" indent="-304800">
              <a:spcBef>
                <a:spcPts val="700"/>
              </a:spcBef>
              <a:buClrTx/>
              <a:buFont typeface="Arial"/>
              <a:buChar char="•"/>
              <a:defRPr sz="3200">
                <a:solidFill>
                  <a:srgbClr val="000000"/>
                </a:solidFill>
                <a:latin typeface="Calibri"/>
                <a:ea typeface="Calibri"/>
                <a:cs typeface="Calibri"/>
                <a:sym typeface="Calibri"/>
              </a:defRPr>
            </a:lvl3pPr>
            <a:lvl4pPr marL="1737360" indent="-365760">
              <a:spcBef>
                <a:spcPts val="700"/>
              </a:spcBef>
              <a:buClrTx/>
              <a:buFont typeface="Arial"/>
              <a:defRPr sz="3200">
                <a:solidFill>
                  <a:srgbClr val="000000"/>
                </a:solidFill>
                <a:latin typeface="Calibri"/>
                <a:ea typeface="Calibri"/>
                <a:cs typeface="Calibri"/>
                <a:sym typeface="Calibri"/>
              </a:defRPr>
            </a:lvl4pPr>
            <a:lvl5pPr marL="2194560" indent="-365760">
              <a:spcBef>
                <a:spcPts val="700"/>
              </a:spcBef>
              <a:buClrTx/>
              <a:buFont typeface="Arial"/>
              <a:defRPr sz="3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52" name="Shape 25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259" name="Shape 259"/>
          <p:cNvSpPr/>
          <p:nvPr/>
        </p:nvSpPr>
        <p:spPr>
          <a:xfrm>
            <a:off x="990600" y="2286000"/>
            <a:ext cx="5334000" cy="2895600"/>
          </a:xfrm>
          <a:prstGeom prst="rect">
            <a:avLst/>
          </a:prstGeom>
          <a:solidFill>
            <a:srgbClr val="4F81BD"/>
          </a:solidFill>
          <a:ln w="25400">
            <a:solidFill>
              <a:srgbClr val="3A5E8A"/>
            </a:solidFill>
          </a:ln>
        </p:spPr>
        <p:txBody>
          <a:bodyPr lIns="45719" rIns="45719" anchor="ctr"/>
          <a:lstStyle/>
          <a:p>
            <a:pPr>
              <a:defRPr>
                <a:solidFill>
                  <a:srgbClr val="FFFFFF"/>
                </a:solidFill>
                <a:latin typeface="Calibri"/>
                <a:ea typeface="Calibri"/>
                <a:cs typeface="Calibri"/>
                <a:sym typeface="Calibri"/>
              </a:defRPr>
            </a:pPr>
          </a:p>
        </p:txBody>
      </p:sp>
      <p:sp>
        <p:nvSpPr>
          <p:cNvPr id="260" name="Shape 260"/>
          <p:cNvSpPr/>
          <p:nvPr>
            <p:ph type="title"/>
          </p:nvPr>
        </p:nvSpPr>
        <p:spPr>
          <a:xfrm>
            <a:off x="6629400" y="274638"/>
            <a:ext cx="2057400" cy="5851526"/>
          </a:xfrm>
          <a:prstGeom prst="rect">
            <a:avLst/>
          </a:prstGeom>
        </p:spPr>
        <p:txBody>
          <a:bodyPr/>
          <a:lstStyle>
            <a:lvl1pPr algn="ctr">
              <a:lnSpc>
                <a:spcPct val="100000"/>
              </a:lnSpc>
              <a:defRPr b="0" sz="4400">
                <a:solidFill>
                  <a:srgbClr val="000000"/>
                </a:solidFill>
                <a:latin typeface="Calibri"/>
                <a:ea typeface="Calibri"/>
                <a:cs typeface="Calibri"/>
                <a:sym typeface="Calibri"/>
              </a:defRPr>
            </a:lvl1pPr>
          </a:lstStyle>
          <a:p>
            <a:pPr/>
            <a:r>
              <a:t>Title Text</a:t>
            </a:r>
          </a:p>
        </p:txBody>
      </p:sp>
      <p:sp>
        <p:nvSpPr>
          <p:cNvPr id="261" name="Shape 261"/>
          <p:cNvSpPr/>
          <p:nvPr>
            <p:ph type="body" idx="1"/>
          </p:nvPr>
        </p:nvSpPr>
        <p:spPr>
          <a:xfrm>
            <a:off x="457200" y="274638"/>
            <a:ext cx="6019800" cy="5851526"/>
          </a:xfrm>
          <a:prstGeom prst="rect">
            <a:avLst/>
          </a:prstGeom>
        </p:spPr>
        <p:txBody>
          <a:bodyPr/>
          <a:lstStyle>
            <a:lvl1pPr marL="342900" indent="-342900">
              <a:spcBef>
                <a:spcPts val="700"/>
              </a:spcBef>
              <a:buClrTx/>
              <a:buFont typeface="Arial"/>
              <a:buChar char="•"/>
              <a:defRPr sz="3200">
                <a:solidFill>
                  <a:srgbClr val="000000"/>
                </a:solidFill>
                <a:latin typeface="Calibri"/>
                <a:ea typeface="Calibri"/>
                <a:cs typeface="Calibri"/>
                <a:sym typeface="Calibri"/>
              </a:defRPr>
            </a:lvl1pPr>
            <a:lvl2pPr marL="783771" indent="-326571">
              <a:spcBef>
                <a:spcPts val="700"/>
              </a:spcBef>
              <a:buClrTx/>
              <a:buFont typeface="Arial"/>
              <a:buChar char="–"/>
              <a:defRPr sz="3200">
                <a:solidFill>
                  <a:srgbClr val="000000"/>
                </a:solidFill>
                <a:latin typeface="Calibri"/>
                <a:ea typeface="Calibri"/>
                <a:cs typeface="Calibri"/>
                <a:sym typeface="Calibri"/>
              </a:defRPr>
            </a:lvl2pPr>
            <a:lvl3pPr marL="1219200" indent="-304800">
              <a:spcBef>
                <a:spcPts val="700"/>
              </a:spcBef>
              <a:buClrTx/>
              <a:buFont typeface="Arial"/>
              <a:buChar char="•"/>
              <a:defRPr sz="3200">
                <a:solidFill>
                  <a:srgbClr val="000000"/>
                </a:solidFill>
                <a:latin typeface="Calibri"/>
                <a:ea typeface="Calibri"/>
                <a:cs typeface="Calibri"/>
                <a:sym typeface="Calibri"/>
              </a:defRPr>
            </a:lvl3pPr>
            <a:lvl4pPr marL="1737360" indent="-365760">
              <a:spcBef>
                <a:spcPts val="700"/>
              </a:spcBef>
              <a:buClrTx/>
              <a:buFont typeface="Arial"/>
              <a:defRPr sz="3200">
                <a:solidFill>
                  <a:srgbClr val="000000"/>
                </a:solidFill>
                <a:latin typeface="Calibri"/>
                <a:ea typeface="Calibri"/>
                <a:cs typeface="Calibri"/>
                <a:sym typeface="Calibri"/>
              </a:defRPr>
            </a:lvl4pPr>
            <a:lvl5pPr marL="2194560" indent="-365760">
              <a:spcBef>
                <a:spcPts val="700"/>
              </a:spcBef>
              <a:buClrTx/>
              <a:buFont typeface="Arial"/>
              <a:defRPr sz="3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62" name="Shape 262"/>
          <p:cNvSpPr/>
          <p:nvPr>
            <p:ph type="sldNum" sz="quarter" idx="2"/>
          </p:nvPr>
        </p:nvSpPr>
        <p:spPr>
          <a:xfrm>
            <a:off x="8413144" y="6404292"/>
            <a:ext cx="273657" cy="269241"/>
          </a:xfrm>
          <a:prstGeom prst="rect">
            <a:avLst/>
          </a:prstGeom>
        </p:spPr>
        <p:txBody>
          <a:bodyPr/>
          <a:lstStyle>
            <a:lvl1pPr>
              <a:defRPr sz="1200">
                <a:solidFill>
                  <a:srgbClr val="888888"/>
                </a:solidFill>
                <a:latin typeface="DagnyPro-Bold"/>
                <a:ea typeface="DagnyPro-Bold"/>
                <a:cs typeface="DagnyPro-Bold"/>
                <a:sym typeface="DagnyPro-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hart">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a:r>
              <a:t>Title Text</a:t>
            </a:r>
          </a:p>
        </p:txBody>
      </p:sp>
      <p:sp>
        <p:nvSpPr>
          <p:cNvPr id="32" name="Shape 32"/>
          <p:cNvSpPr/>
          <p:nvPr>
            <p:ph type="sldNum" sz="quarter" idx="2"/>
          </p:nvPr>
        </p:nvSpPr>
        <p:spPr>
          <a:xfrm>
            <a:off x="8672689" y="6447155"/>
            <a:ext cx="203025" cy="193041"/>
          </a:xfrm>
          <a:prstGeom prst="rect">
            <a:avLst/>
          </a:prstGeom>
        </p:spPr>
        <p:txBody>
          <a:bodyPr/>
          <a:lstStyle>
            <a:lvl1pPr>
              <a:defRPr>
                <a:latin typeface="Dagny Offc"/>
                <a:ea typeface="Dagny Offc"/>
                <a:cs typeface="Dagny Offc"/>
                <a:sym typeface="Dagny Off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a:r>
              <a:t>Title Text</a:t>
            </a:r>
          </a:p>
        </p:txBody>
      </p:sp>
      <p:sp>
        <p:nvSpPr>
          <p:cNvPr id="40" name="Shape 40"/>
          <p:cNvSpPr/>
          <p:nvPr>
            <p:ph type="sldNum" sz="quarter" idx="2"/>
          </p:nvPr>
        </p:nvSpPr>
        <p:spPr>
          <a:xfrm>
            <a:off x="8940976" y="6570980"/>
            <a:ext cx="203024" cy="1930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ustom Layout">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Title Text</a:t>
            </a:r>
          </a:p>
        </p:txBody>
      </p:sp>
      <p:sp>
        <p:nvSpPr>
          <p:cNvPr id="48" name="Shape 48"/>
          <p:cNvSpPr/>
          <p:nvPr/>
        </p:nvSpPr>
        <p:spPr>
          <a:xfrm>
            <a:off x="4" y="0"/>
            <a:ext cx="110003" cy="6858000"/>
          </a:xfrm>
          <a:prstGeom prst="rect">
            <a:avLst/>
          </a:prstGeom>
          <a:solidFill>
            <a:schemeClr val="accent1"/>
          </a:solidFill>
          <a:ln>
            <a:solidFill>
              <a:srgbClr val="0084C8"/>
            </a:solidFill>
          </a:ln>
        </p:spPr>
        <p:txBody>
          <a:bodyPr lIns="45719" rIns="45719" anchor="ctr"/>
          <a:lstStyle/>
          <a:p>
            <a:pPr defTabSz="457200">
              <a:defRPr>
                <a:solidFill>
                  <a:srgbClr val="FFFFFF"/>
                </a:solidFill>
                <a:latin typeface="Calibri"/>
                <a:ea typeface="Calibri"/>
                <a:cs typeface="Calibri"/>
                <a:sym typeface="Calibri"/>
              </a:defRPr>
            </a:pPr>
          </a:p>
        </p:txBody>
      </p:sp>
      <p:sp>
        <p:nvSpPr>
          <p:cNvPr id="49" name="Shape 49"/>
          <p:cNvSpPr/>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56" name="Shape 56"/>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57"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58" name="Shape 58"/>
          <p:cNvSpPr/>
          <p:nvPr/>
        </p:nvSpPr>
        <p:spPr>
          <a:xfrm>
            <a:off x="0" y="838200"/>
            <a:ext cx="533399" cy="0"/>
          </a:xfrm>
          <a:prstGeom prst="line">
            <a:avLst/>
          </a:prstGeom>
          <a:ln w="127000">
            <a:solidFill>
              <a:schemeClr val="accent1"/>
            </a:solidFill>
          </a:ln>
        </p:spPr>
        <p:txBody>
          <a:bodyPr lIns="45719" rIns="45719"/>
          <a:lstStyle/>
          <a:p>
            <a:pPr/>
          </a:p>
        </p:txBody>
      </p:sp>
      <p:sp>
        <p:nvSpPr>
          <p:cNvPr id="59" name="Shape 59"/>
          <p:cNvSpPr/>
          <p:nvPr>
            <p:ph type="title"/>
          </p:nvPr>
        </p:nvSpPr>
        <p:spPr>
          <a:xfrm>
            <a:off x="324947" y="1752"/>
            <a:ext cx="8534401" cy="990600"/>
          </a:xfrm>
          <a:prstGeom prst="rect">
            <a:avLst/>
          </a:prstGeom>
        </p:spPr>
        <p:txBody>
          <a:bodyPr lIns="91424" tIns="91424" rIns="91424" bIns="91424"/>
          <a:lstStyle>
            <a:lvl1pPr>
              <a:lnSpc>
                <a:spcPct val="100000"/>
              </a:lnSpc>
              <a:defRPr sz="2800">
                <a:solidFill>
                  <a:schemeClr val="accent2"/>
                </a:solidFill>
                <a:latin typeface="+mj-lt"/>
                <a:ea typeface="+mj-ea"/>
                <a:cs typeface="+mj-cs"/>
                <a:sym typeface="Arial"/>
              </a:defRPr>
            </a:lvl1pPr>
          </a:lstStyle>
          <a:p>
            <a:pPr/>
            <a:r>
              <a:t>Title Text</a:t>
            </a:r>
          </a:p>
        </p:txBody>
      </p:sp>
      <p:sp>
        <p:nvSpPr>
          <p:cNvPr id="60" name="Shape 60"/>
          <p:cNvSpPr/>
          <p:nvPr>
            <p:ph type="sldNum" sz="quarter" idx="2"/>
          </p:nvPr>
        </p:nvSpPr>
        <p:spPr>
          <a:xfrm>
            <a:off x="8864815" y="6567691"/>
            <a:ext cx="202985" cy="177393"/>
          </a:xfrm>
          <a:prstGeom prst="rect">
            <a:avLst/>
          </a:prstGeom>
        </p:spPr>
        <p:txBody>
          <a:bodyPr lIns="45699" tIns="45699" rIns="45699" bIns="45699"/>
          <a:lstStyle>
            <a:lvl1pPr>
              <a:defRPr>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67" name="Shape 67"/>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68"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69" name="Shape 69"/>
          <p:cNvSpPr/>
          <p:nvPr/>
        </p:nvSpPr>
        <p:spPr>
          <a:xfrm>
            <a:off x="0" y="838200"/>
            <a:ext cx="533399" cy="0"/>
          </a:xfrm>
          <a:prstGeom prst="line">
            <a:avLst/>
          </a:prstGeom>
          <a:ln w="127000">
            <a:solidFill>
              <a:schemeClr val="accent1"/>
            </a:solidFill>
          </a:ln>
        </p:spPr>
        <p:txBody>
          <a:bodyPr lIns="45719" rIns="45719"/>
          <a:lstStyle/>
          <a:p>
            <a:pPr/>
          </a:p>
        </p:txBody>
      </p:sp>
      <p:sp>
        <p:nvSpPr>
          <p:cNvPr id="70" name="Shape 70"/>
          <p:cNvSpPr/>
          <p:nvPr>
            <p:ph type="title"/>
          </p:nvPr>
        </p:nvSpPr>
        <p:spPr>
          <a:xfrm>
            <a:off x="324947" y="1752"/>
            <a:ext cx="8534401" cy="990600"/>
          </a:xfrm>
          <a:prstGeom prst="rect">
            <a:avLst/>
          </a:prstGeom>
        </p:spPr>
        <p:txBody>
          <a:bodyPr lIns="91424" tIns="91424" rIns="91424" bIns="91424"/>
          <a:lstStyle>
            <a:lvl1pPr>
              <a:lnSpc>
                <a:spcPct val="100000"/>
              </a:lnSpc>
              <a:defRPr sz="2800">
                <a:solidFill>
                  <a:schemeClr val="accent2"/>
                </a:solidFill>
                <a:latin typeface="+mj-lt"/>
                <a:ea typeface="+mj-ea"/>
                <a:cs typeface="+mj-cs"/>
                <a:sym typeface="Arial"/>
              </a:defRPr>
            </a:lvl1pPr>
          </a:lstStyle>
          <a:p>
            <a:pPr/>
            <a:r>
              <a:t>Title Text</a:t>
            </a:r>
          </a:p>
        </p:txBody>
      </p:sp>
      <p:sp>
        <p:nvSpPr>
          <p:cNvPr id="71" name="Shape 71"/>
          <p:cNvSpPr/>
          <p:nvPr>
            <p:ph type="sldNum" sz="quarter" idx="2"/>
          </p:nvPr>
        </p:nvSpPr>
        <p:spPr>
          <a:xfrm>
            <a:off x="8864815" y="6567691"/>
            <a:ext cx="202985" cy="177393"/>
          </a:xfrm>
          <a:prstGeom prst="rect">
            <a:avLst/>
          </a:prstGeom>
        </p:spPr>
        <p:txBody>
          <a:bodyPr lIns="45699" tIns="45699" rIns="45699" bIns="45699"/>
          <a:lstStyle>
            <a:lvl1pPr>
              <a:defRPr>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78" name="Shape 78"/>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79"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80" name="Shape 80"/>
          <p:cNvSpPr/>
          <p:nvPr/>
        </p:nvSpPr>
        <p:spPr>
          <a:xfrm>
            <a:off x="0" y="838200"/>
            <a:ext cx="533399" cy="0"/>
          </a:xfrm>
          <a:prstGeom prst="line">
            <a:avLst/>
          </a:prstGeom>
          <a:ln w="127000">
            <a:solidFill>
              <a:schemeClr val="accent1"/>
            </a:solidFill>
          </a:ln>
        </p:spPr>
        <p:txBody>
          <a:bodyPr lIns="45719" rIns="45719"/>
          <a:lstStyle/>
          <a:p>
            <a:pPr/>
          </a:p>
        </p:txBody>
      </p:sp>
      <p:sp>
        <p:nvSpPr>
          <p:cNvPr id="81" name="Shape 81"/>
          <p:cNvSpPr/>
          <p:nvPr>
            <p:ph type="title"/>
          </p:nvPr>
        </p:nvSpPr>
        <p:spPr>
          <a:xfrm>
            <a:off x="324947" y="1752"/>
            <a:ext cx="8534401" cy="990600"/>
          </a:xfrm>
          <a:prstGeom prst="rect">
            <a:avLst/>
          </a:prstGeom>
        </p:spPr>
        <p:txBody>
          <a:bodyPr lIns="91424" tIns="91424" rIns="91424" bIns="91424"/>
          <a:lstStyle>
            <a:lvl1pPr>
              <a:lnSpc>
                <a:spcPct val="100000"/>
              </a:lnSpc>
              <a:defRPr sz="2800">
                <a:solidFill>
                  <a:schemeClr val="accent2"/>
                </a:solidFill>
                <a:latin typeface="+mj-lt"/>
                <a:ea typeface="+mj-ea"/>
                <a:cs typeface="+mj-cs"/>
                <a:sym typeface="Arial"/>
              </a:defRPr>
            </a:lvl1pPr>
          </a:lstStyle>
          <a:p>
            <a:pPr/>
            <a:r>
              <a:t>Title Text</a:t>
            </a:r>
          </a:p>
        </p:txBody>
      </p:sp>
      <p:sp>
        <p:nvSpPr>
          <p:cNvPr id="82" name="Shape 82"/>
          <p:cNvSpPr/>
          <p:nvPr>
            <p:ph type="body" idx="1"/>
          </p:nvPr>
        </p:nvSpPr>
        <p:spPr>
          <a:xfrm>
            <a:off x="457200" y="1600200"/>
            <a:ext cx="8229600" cy="4525963"/>
          </a:xfrm>
          <a:prstGeom prst="rect">
            <a:avLst/>
          </a:prstGeom>
        </p:spPr>
        <p:txBody>
          <a:bodyPr lIns="91424" tIns="91424" rIns="91424" bIns="91424"/>
          <a:lstStyle>
            <a:lvl1pPr marL="342900" indent="-139700">
              <a:spcBef>
                <a:spcPts val="0"/>
              </a:spcBef>
              <a:buFont typeface="Courier New"/>
              <a:buChar char="o"/>
              <a:defRPr sz="1400">
                <a:solidFill>
                  <a:srgbClr val="000000"/>
                </a:solidFill>
                <a:latin typeface="+mj-lt"/>
                <a:ea typeface="+mj-ea"/>
                <a:cs typeface="+mj-cs"/>
                <a:sym typeface="Arial"/>
              </a:defRPr>
            </a:lvl1pPr>
            <a:lvl2pPr marL="742950" indent="-107950">
              <a:spcBef>
                <a:spcPts val="0"/>
              </a:spcBef>
              <a:buFont typeface="Courier New"/>
              <a:defRPr sz="1400">
                <a:solidFill>
                  <a:srgbClr val="000000"/>
                </a:solidFill>
                <a:latin typeface="+mj-lt"/>
                <a:ea typeface="+mj-ea"/>
                <a:cs typeface="+mj-cs"/>
                <a:sym typeface="Arial"/>
              </a:defRPr>
            </a:lvl2pPr>
            <a:lvl3pPr marL="0" indent="0">
              <a:spcBef>
                <a:spcPts val="0"/>
              </a:spcBef>
              <a:buSzTx/>
              <a:buFont typeface="Courier New"/>
              <a:buNone/>
              <a:defRPr sz="1400">
                <a:solidFill>
                  <a:srgbClr val="000000"/>
                </a:solidFill>
                <a:latin typeface="+mj-lt"/>
                <a:ea typeface="+mj-ea"/>
                <a:cs typeface="+mj-cs"/>
                <a:sym typeface="Arial"/>
              </a:defRPr>
            </a:lvl3pPr>
            <a:lvl4pPr marL="0" indent="0">
              <a:spcBef>
                <a:spcPts val="0"/>
              </a:spcBef>
              <a:buSzTx/>
              <a:buFont typeface="Courier New"/>
              <a:buNone/>
              <a:defRPr sz="1400">
                <a:solidFill>
                  <a:srgbClr val="000000"/>
                </a:solidFill>
                <a:latin typeface="+mj-lt"/>
                <a:ea typeface="+mj-ea"/>
                <a:cs typeface="+mj-cs"/>
                <a:sym typeface="Arial"/>
              </a:defRPr>
            </a:lvl4pPr>
            <a:lvl5pPr marL="0" indent="0">
              <a:spcBef>
                <a:spcPts val="0"/>
              </a:spcBef>
              <a:buSzTx/>
              <a:buFont typeface="Courier New"/>
              <a:buNone/>
              <a:defRPr sz="1400">
                <a:solidFill>
                  <a:srgbClr val="000000"/>
                </a:solidFill>
                <a:latin typeface="+mj-lt"/>
                <a:ea typeface="+mj-ea"/>
                <a:cs typeface="+mj-cs"/>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3" name="Shape 83"/>
          <p:cNvSpPr/>
          <p:nvPr>
            <p:ph type="sldNum" sz="quarter" idx="2"/>
          </p:nvPr>
        </p:nvSpPr>
        <p:spPr>
          <a:xfrm>
            <a:off x="8864815" y="6567691"/>
            <a:ext cx="202985" cy="177393"/>
          </a:xfrm>
          <a:prstGeom prst="rect">
            <a:avLst/>
          </a:prstGeom>
        </p:spPr>
        <p:txBody>
          <a:bodyPr lIns="45699" tIns="45699" rIns="45699" bIns="45699"/>
          <a:lstStyle>
            <a:lvl1pPr>
              <a:defRPr>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ustom Layout">
    <p:spTree>
      <p:nvGrpSpPr>
        <p:cNvPr id="1" name=""/>
        <p:cNvGrpSpPr/>
        <p:nvPr/>
      </p:nvGrpSpPr>
      <p:grpSpPr>
        <a:xfrm>
          <a:off x="0" y="0"/>
          <a:ext cx="0" cy="0"/>
          <a:chOff x="0" y="0"/>
          <a:chExt cx="0" cy="0"/>
        </a:xfrm>
      </p:grpSpPr>
      <p:sp>
        <p:nvSpPr>
          <p:cNvPr id="90" name="Shape 90"/>
          <p:cNvSpPr/>
          <p:nvPr/>
        </p:nvSpPr>
        <p:spPr>
          <a:xfrm>
            <a:off x="5715000" y="6555416"/>
            <a:ext cx="3048000" cy="1774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700">
                <a:solidFill>
                  <a:srgbClr val="828282"/>
                </a:solidFill>
                <a:latin typeface="+mj-lt"/>
                <a:ea typeface="+mj-ea"/>
                <a:cs typeface="+mj-cs"/>
                <a:sym typeface="Arial"/>
              </a:defRPr>
            </a:lvl1pPr>
          </a:lstStyle>
          <a:p>
            <a:pPr/>
            <a:r>
              <a:t>OPOWER CONFIDENTIAL:  DO NOT DISTRIBUTE</a:t>
            </a:r>
          </a:p>
        </p:txBody>
      </p:sp>
      <p:pic>
        <p:nvPicPr>
          <p:cNvPr id="91" name="image2.png"/>
          <p:cNvPicPr>
            <a:picLocks noChangeAspect="1"/>
          </p:cNvPicPr>
          <p:nvPr/>
        </p:nvPicPr>
        <p:blipFill>
          <a:blip r:embed="rId2">
            <a:extLst/>
          </a:blip>
          <a:stretch>
            <a:fillRect/>
          </a:stretch>
        </p:blipFill>
        <p:spPr>
          <a:xfrm>
            <a:off x="228600" y="6477000"/>
            <a:ext cx="1066800" cy="340727"/>
          </a:xfrm>
          <a:prstGeom prst="rect">
            <a:avLst/>
          </a:prstGeom>
          <a:ln w="12700">
            <a:miter lim="400000"/>
          </a:ln>
        </p:spPr>
      </p:pic>
      <p:sp>
        <p:nvSpPr>
          <p:cNvPr id="92" name="Shape 92"/>
          <p:cNvSpPr/>
          <p:nvPr/>
        </p:nvSpPr>
        <p:spPr>
          <a:xfrm>
            <a:off x="0" y="838200"/>
            <a:ext cx="533399" cy="0"/>
          </a:xfrm>
          <a:prstGeom prst="line">
            <a:avLst/>
          </a:prstGeom>
          <a:ln w="127000">
            <a:solidFill>
              <a:schemeClr val="accent1"/>
            </a:solidFill>
          </a:ln>
        </p:spPr>
        <p:txBody>
          <a:bodyPr lIns="45719" rIns="45719"/>
          <a:lstStyle/>
          <a:p>
            <a:pPr/>
          </a:p>
        </p:txBody>
      </p:sp>
      <p:sp>
        <p:nvSpPr>
          <p:cNvPr id="93" name="Shape 93"/>
          <p:cNvSpPr/>
          <p:nvPr>
            <p:ph type="title"/>
          </p:nvPr>
        </p:nvSpPr>
        <p:spPr>
          <a:xfrm>
            <a:off x="324947" y="1752"/>
            <a:ext cx="8534401" cy="990600"/>
          </a:xfrm>
          <a:prstGeom prst="rect">
            <a:avLst/>
          </a:prstGeom>
        </p:spPr>
        <p:txBody>
          <a:bodyPr lIns="91424" tIns="91424" rIns="91424" bIns="91424"/>
          <a:lstStyle>
            <a:lvl1pPr>
              <a:lnSpc>
                <a:spcPct val="100000"/>
              </a:lnSpc>
              <a:defRPr sz="2800">
                <a:solidFill>
                  <a:schemeClr val="accent2"/>
                </a:solidFill>
                <a:latin typeface="+mj-lt"/>
                <a:ea typeface="+mj-ea"/>
                <a:cs typeface="+mj-cs"/>
                <a:sym typeface="Arial"/>
              </a:defRPr>
            </a:lvl1pPr>
          </a:lstStyle>
          <a:p>
            <a:pPr/>
            <a:r>
              <a:t>Title Text</a:t>
            </a:r>
          </a:p>
        </p:txBody>
      </p:sp>
      <p:sp>
        <p:nvSpPr>
          <p:cNvPr id="94" name="Shape 94"/>
          <p:cNvSpPr/>
          <p:nvPr/>
        </p:nvSpPr>
        <p:spPr>
          <a:xfrm>
            <a:off x="4" y="0"/>
            <a:ext cx="110003" cy="6858000"/>
          </a:xfrm>
          <a:prstGeom prst="rect">
            <a:avLst/>
          </a:prstGeom>
          <a:solidFill>
            <a:schemeClr val="accent1"/>
          </a:solidFill>
          <a:ln>
            <a:solidFill>
              <a:srgbClr val="0084C8"/>
            </a:solidFill>
          </a:ln>
        </p:spPr>
        <p:txBody>
          <a:bodyPr lIns="45719" rIns="45719" anchor="ctr"/>
          <a:lstStyle/>
          <a:p>
            <a:pPr defTabSz="457200">
              <a:defRPr>
                <a:solidFill>
                  <a:srgbClr val="FFFFFF"/>
                </a:solidFill>
                <a:latin typeface="Calibri"/>
                <a:ea typeface="Calibri"/>
                <a:cs typeface="Calibri"/>
                <a:sym typeface="Calibri"/>
              </a:defRPr>
            </a:pPr>
          </a:p>
        </p:txBody>
      </p:sp>
      <p:sp>
        <p:nvSpPr>
          <p:cNvPr id="95" name="Shape 95"/>
          <p:cNvSpPr/>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png" descr="large-logo-trans"/>
          <p:cNvPicPr>
            <a:picLocks noChangeAspect="1"/>
          </p:cNvPicPr>
          <p:nvPr/>
        </p:nvPicPr>
        <p:blipFill>
          <a:blip r:embed="rId2">
            <a:extLst/>
          </a:blip>
          <a:stretch>
            <a:fillRect/>
          </a:stretch>
        </p:blipFill>
        <p:spPr>
          <a:xfrm>
            <a:off x="6324600" y="4419600"/>
            <a:ext cx="2209800" cy="1941514"/>
          </a:xfrm>
          <a:prstGeom prst="rect">
            <a:avLst/>
          </a:prstGeom>
          <a:ln w="12700">
            <a:miter lim="400000"/>
          </a:ln>
        </p:spPr>
      </p:pic>
      <p:sp>
        <p:nvSpPr>
          <p:cNvPr id="3" name="Shape 3"/>
          <p:cNvSpPr/>
          <p:nvPr/>
        </p:nvSpPr>
        <p:spPr>
          <a:xfrm>
            <a:off x="6019800" y="6513035"/>
            <a:ext cx="2743200"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spcBef>
                <a:spcPts val="400"/>
              </a:spcBef>
              <a:defRPr spc="160" sz="700">
                <a:solidFill>
                  <a:srgbClr val="828282"/>
                </a:solidFill>
                <a:latin typeface="DagnyPro-Light"/>
                <a:ea typeface="DagnyPro-Light"/>
                <a:cs typeface="DagnyPro-Light"/>
                <a:sym typeface="DagnyPro-Light"/>
              </a:defRPr>
            </a:lvl1pPr>
          </a:lstStyle>
          <a:p>
            <a:pPr/>
            <a:r>
              <a:t>OPOWER CONFIDENTIAL:  DO NOT DISTRIBUTE</a:t>
            </a:r>
          </a:p>
        </p:txBody>
      </p:sp>
      <p:pic>
        <p:nvPicPr>
          <p:cNvPr id="4" name="image2.png" descr="Logo_RGB_-2_inches.png"/>
          <p:cNvPicPr>
            <a:picLocks noChangeAspect="1"/>
          </p:cNvPicPr>
          <p:nvPr/>
        </p:nvPicPr>
        <p:blipFill>
          <a:blip r:embed="rId3">
            <a:extLst/>
          </a:blip>
          <a:stretch>
            <a:fillRect/>
          </a:stretch>
        </p:blipFill>
        <p:spPr>
          <a:xfrm>
            <a:off x="228600" y="6477000"/>
            <a:ext cx="1066800" cy="340727"/>
          </a:xfrm>
          <a:prstGeom prst="rect">
            <a:avLst/>
          </a:prstGeom>
          <a:ln w="12700">
            <a:miter lim="400000"/>
          </a:ln>
        </p:spPr>
      </p:pic>
      <p:sp>
        <p:nvSpPr>
          <p:cNvPr id="5" name="Shape 5"/>
          <p:cNvSpPr/>
          <p:nvPr>
            <p:ph type="title"/>
          </p:nvPr>
        </p:nvSpPr>
        <p:spPr>
          <a:xfrm>
            <a:off x="304800" y="228600"/>
            <a:ext cx="8534400" cy="9906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6" name="Shape 6"/>
          <p:cNvSpPr/>
          <p:nvPr>
            <p:ph type="body" idx="1"/>
          </p:nvPr>
        </p:nvSpPr>
        <p:spPr>
          <a:xfrm>
            <a:off x="304800" y="1295400"/>
            <a:ext cx="8534400" cy="46482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hape 7"/>
          <p:cNvSpPr/>
          <p:nvPr>
            <p:ph type="sldNum" sz="quarter" idx="2"/>
          </p:nvPr>
        </p:nvSpPr>
        <p:spPr>
          <a:xfrm>
            <a:off x="8864776" y="6559867"/>
            <a:ext cx="203024" cy="193041"/>
          </a:xfrm>
          <a:prstGeom prst="rect">
            <a:avLst/>
          </a:prstGeom>
          <a:ln w="12700">
            <a:miter lim="400000"/>
          </a:ln>
        </p:spPr>
        <p:txBody>
          <a:bodyPr wrap="none" lIns="45719" rIns="45719" anchor="ctr">
            <a:spAutoFit/>
          </a:bodyPr>
          <a:lstStyle>
            <a:lvl1pPr algn="r">
              <a:defRPr sz="700">
                <a:solidFill>
                  <a:srgbClr val="828282"/>
                </a:solidFill>
                <a:latin typeface="DagnyPro-Light"/>
                <a:ea typeface="DagnyPro-Light"/>
                <a:cs typeface="DagnyPro-Light"/>
                <a:sym typeface="DagnyPro-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Lst>
  <p:transition xmlns:p14="http://schemas.microsoft.com/office/powerpoint/2010/main" spd="med" advClick="1"/>
  <p:txStyles>
    <p:titleStyle>
      <a:lvl1pPr marL="0" marR="0" indent="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1pPr>
      <a:lvl2pPr marL="0" marR="0" indent="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2pPr>
      <a:lvl3pPr marL="0" marR="0" indent="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3pPr>
      <a:lvl4pPr marL="0" marR="0" indent="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4pPr>
      <a:lvl5pPr marL="0" marR="0" indent="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5pPr>
      <a:lvl6pPr marL="0" marR="0" indent="45720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6pPr>
      <a:lvl7pPr marL="0" marR="0" indent="91440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7pPr>
      <a:lvl8pPr marL="0" marR="0" indent="137160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8pPr>
      <a:lvl9pPr marL="0" marR="0" indent="1828800" algn="l" defTabSz="914400" rtl="0" latinLnBrk="0">
        <a:lnSpc>
          <a:spcPts val="3500"/>
        </a:lnSpc>
        <a:spcBef>
          <a:spcPts val="0"/>
        </a:spcBef>
        <a:spcAft>
          <a:spcPts val="0"/>
        </a:spcAft>
        <a:buClrTx/>
        <a:buSzTx/>
        <a:buFontTx/>
        <a:buNone/>
        <a:tabLst/>
        <a:defRPr b="1" baseline="0" cap="none" i="0" spc="0" strike="noStrike" sz="3200" u="none">
          <a:ln>
            <a:noFill/>
          </a:ln>
          <a:solidFill>
            <a:schemeClr val="accent1"/>
          </a:solidFill>
          <a:uFillTx/>
          <a:latin typeface="Dagny Offc"/>
          <a:ea typeface="Dagny Offc"/>
          <a:cs typeface="Dagny Offc"/>
          <a:sym typeface="Dagny Offc"/>
        </a:defRPr>
      </a:lvl9pPr>
    </p:titleStyle>
    <p:bodyStyle>
      <a:lvl1pPr marL="284163" marR="0" indent="-284163"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1pPr>
      <a:lvl2pPr marL="718255" marR="0" indent="-261055"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2pPr>
      <a:lvl3pPr marL="1166132" marR="0" indent="-251732"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3pPr>
      <a:lvl4pPr marL="1600200" marR="0" indent="-228600"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4pPr>
      <a:lvl5pPr marL="2057400" marR="0" indent="-228600"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5pPr>
      <a:lvl6pPr marL="2514600" marR="0" indent="-228600"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6pPr>
      <a:lvl7pPr marL="2971800" marR="0" indent="-228600"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7pPr>
      <a:lvl8pPr marL="3429000" marR="0" indent="-228600"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8pPr>
      <a:lvl9pPr marL="3886200" marR="0" indent="-228600" algn="l" defTabSz="914400" rtl="0" latinLnBrk="0">
        <a:lnSpc>
          <a:spcPct val="100000"/>
        </a:lnSpc>
        <a:spcBef>
          <a:spcPts val="1200"/>
        </a:spcBef>
        <a:spcAft>
          <a:spcPts val="0"/>
        </a:spcAft>
        <a:buClr>
          <a:schemeClr val="accent1"/>
        </a:buClr>
        <a:buSzPct val="100000"/>
        <a:buFont typeface="Helvetica"/>
        <a:buChar char="»"/>
        <a:tabLst/>
        <a:defRPr b="0" baseline="0" cap="none" i="0" spc="0" strike="noStrike" sz="2000" u="none">
          <a:ln>
            <a:noFill/>
          </a:ln>
          <a:solidFill>
            <a:srgbClr val="3C3C3C"/>
          </a:solidFill>
          <a:uFillTx/>
          <a:latin typeface="Dagny Offc"/>
          <a:ea typeface="Dagny Offc"/>
          <a:cs typeface="Dagny Offc"/>
          <a:sym typeface="Dagny Offc"/>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1pPr>
      <a:lvl2pPr marL="0" marR="0" indent="4572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2pPr>
      <a:lvl3pPr marL="0" marR="0" indent="9144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3pPr>
      <a:lvl4pPr marL="0" marR="0" indent="13716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4pPr>
      <a:lvl5pPr marL="0" marR="0" indent="18288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5pPr>
      <a:lvl6pPr marL="0" marR="0" indent="22860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6pPr>
      <a:lvl7pPr marL="0" marR="0" indent="27432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7pPr>
      <a:lvl8pPr marL="0" marR="0" indent="32004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8pPr>
      <a:lvl9pPr marL="0" marR="0" indent="3657600" algn="r" defTabSz="914400" rtl="0" latinLnBrk="0">
        <a:lnSpc>
          <a:spcPct val="100000"/>
        </a:lnSpc>
        <a:spcBef>
          <a:spcPts val="0"/>
        </a:spcBef>
        <a:spcAft>
          <a:spcPts val="0"/>
        </a:spcAft>
        <a:buClrTx/>
        <a:buSzTx/>
        <a:buFontTx/>
        <a:buNone/>
        <a:tabLst/>
        <a:defRPr b="0" baseline="0" cap="none" i="0" spc="0" strike="noStrike" sz="700" u="none">
          <a:ln>
            <a:noFill/>
          </a:ln>
          <a:solidFill>
            <a:schemeClr val="tx1"/>
          </a:solidFill>
          <a:uFillTx/>
          <a:latin typeface="+mn-lt"/>
          <a:ea typeface="+mn-ea"/>
          <a:cs typeface="+mn-cs"/>
          <a:sym typeface="DagnyPro-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 Id="rId3" Type="http://schemas.openxmlformats.org/officeDocument/2006/relationships/chart" Target="../charts/chart6.xml"/><Relationship Id="rId4"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 Id="rId3" Type="http://schemas.openxmlformats.org/officeDocument/2006/relationships/chart" Target="../charts/chart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chart" Target="../charts/chart9.xml"/><Relationship Id="rId4" Type="http://schemas.openxmlformats.org/officeDocument/2006/relationships/image" Target="../media/image2.jpeg"/><Relationship Id="rId5" Type="http://schemas.openxmlformats.org/officeDocument/2006/relationships/image" Target="../media/image3.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chart" Target="../charts/chart10.xml"/><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28.png"/><Relationship Id="rId4" Type="http://schemas.openxmlformats.org/officeDocument/2006/relationships/image" Target="../media/image29.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3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7.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hart" Target="../charts/chart1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6.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46.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5.png"/><Relationship Id="rId4" Type="http://schemas.openxmlformats.org/officeDocument/2006/relationships/image" Target="../media/image4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45.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6.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 Id="rId3" Type="http://schemas.openxmlformats.org/officeDocument/2006/relationships/chart" Target="../charts/char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1" name="image4.jpg" descr="AleX_Title_slide-07.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72" name="Shape 272"/>
          <p:cNvSpPr/>
          <p:nvPr/>
        </p:nvSpPr>
        <p:spPr>
          <a:xfrm>
            <a:off x="542555" y="2729632"/>
            <a:ext cx="6798044" cy="283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b="1" sz="6000">
                <a:solidFill>
                  <a:srgbClr val="FFFFFF"/>
                </a:solidFill>
                <a:latin typeface="Brandon Grotesque Medium"/>
                <a:ea typeface="Brandon Grotesque Medium"/>
                <a:cs typeface="Brandon Grotesque Medium"/>
                <a:sym typeface="Brandon Grotesque Medium"/>
              </a:defRPr>
            </a:lvl1pPr>
          </a:lstStyle>
          <a:p>
            <a:pPr/>
            <a:r>
              <a:t>What can Machine Learning do for you?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Num" sz="quarter" idx="2"/>
          </p:nvPr>
        </p:nvSpPr>
        <p:spPr>
          <a:xfrm>
            <a:off x="8392224" y="6587644"/>
            <a:ext cx="203025"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0" name="Shape 370"/>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Estimating heat type</a:t>
            </a:r>
          </a:p>
        </p:txBody>
      </p:sp>
      <p:sp>
        <p:nvSpPr>
          <p:cNvPr id="371" name="Shape 371"/>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graphicFrame>
        <p:nvGraphicFramePr>
          <p:cNvPr id="372" name="Chart 372"/>
          <p:cNvGraphicFramePr/>
          <p:nvPr/>
        </p:nvGraphicFramePr>
        <p:xfrm>
          <a:off x="407285" y="1379982"/>
          <a:ext cx="3630554" cy="3780536"/>
        </p:xfrm>
        <a:graphic xmlns:a="http://schemas.openxmlformats.org/drawingml/2006/main">
          <a:graphicData uri="http://schemas.openxmlformats.org/drawingml/2006/chart">
            <c:chart xmlns:c="http://schemas.openxmlformats.org/drawingml/2006/chart" r:id="rId2"/>
          </a:graphicData>
        </a:graphic>
      </p:graphicFrame>
      <p:graphicFrame>
        <p:nvGraphicFramePr>
          <p:cNvPr id="373" name="Chart 373"/>
          <p:cNvGraphicFramePr/>
          <p:nvPr/>
        </p:nvGraphicFramePr>
        <p:xfrm>
          <a:off x="5195198" y="1379982"/>
          <a:ext cx="3567041" cy="3780536"/>
        </p:xfrm>
        <a:graphic xmlns:a="http://schemas.openxmlformats.org/drawingml/2006/main">
          <a:graphicData uri="http://schemas.openxmlformats.org/drawingml/2006/chart">
            <c:chart xmlns:c="http://schemas.openxmlformats.org/drawingml/2006/chart" r:id="rId3"/>
          </a:graphicData>
        </a:graphic>
      </p:graphicFrame>
      <p:pic>
        <p:nvPicPr>
          <p:cNvPr id="374" name="image24.png" descr="1-1.png"/>
          <p:cNvPicPr>
            <a:picLocks noChangeAspect="1"/>
          </p:cNvPicPr>
          <p:nvPr/>
        </p:nvPicPr>
        <p:blipFill>
          <a:blip r:embed="rId4">
            <a:extLst/>
          </a:blip>
          <a:stretch>
            <a:fillRect/>
          </a:stretch>
        </p:blipFill>
        <p:spPr>
          <a:xfrm>
            <a:off x="3995765" y="5270500"/>
            <a:ext cx="1117601" cy="1117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sldNum" sz="quarter" idx="2"/>
          </p:nvPr>
        </p:nvSpPr>
        <p:spPr>
          <a:xfrm>
            <a:off x="8871330" y="6559867"/>
            <a:ext cx="196471"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7" name="Shape 377"/>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Estimating heat type</a:t>
            </a:r>
          </a:p>
        </p:txBody>
      </p:sp>
      <p:sp>
        <p:nvSpPr>
          <p:cNvPr id="378" name="Shape 378"/>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379" name="Shape 379"/>
          <p:cNvSpPr/>
          <p:nvPr>
            <p:ph type="body" idx="1"/>
          </p:nvPr>
        </p:nvSpPr>
        <p:spPr>
          <a:xfrm>
            <a:off x="493776" y="1111250"/>
            <a:ext cx="8229601" cy="5048250"/>
          </a:xfrm>
          <a:prstGeom prst="rect">
            <a:avLst/>
          </a:prstGeom>
        </p:spPr>
        <p:txBody>
          <a:bodyPr/>
          <a:lstStyle/>
          <a:p>
            <a:pPr>
              <a:spcBef>
                <a:spcPts val="1300"/>
              </a:spcBef>
              <a:defRPr sz="2300"/>
            </a:pPr>
            <a:r>
              <a:t>“Features” that help us estimate heat type:</a:t>
            </a:r>
          </a:p>
          <a:p>
            <a:pPr lvl="1" marL="692150" indent="-234950">
              <a:spcBef>
                <a:spcPts val="400"/>
              </a:spcBef>
              <a:buFontTx/>
            </a:pPr>
            <a:r>
              <a:t>Difference between winter gas usage and shoulder gas usage</a:t>
            </a:r>
          </a:p>
          <a:p>
            <a:pPr lvl="1" marL="692150" indent="-234950">
              <a:spcBef>
                <a:spcPts val="400"/>
              </a:spcBef>
              <a:buFontTx/>
            </a:pPr>
            <a:r>
              <a:t>Ratio between winter gas usage and shoulder gas usage</a:t>
            </a:r>
            <a:endParaRPr sz="1800"/>
          </a:p>
          <a:p>
            <a:pPr lvl="1" marL="692150" indent="-234950">
              <a:spcBef>
                <a:spcPts val="400"/>
              </a:spcBef>
              <a:buFontTx/>
            </a:pPr>
            <a:r>
              <a:t>Difference between winter elec usage and shoulder elec usage</a:t>
            </a:r>
            <a:endParaRPr sz="1800"/>
          </a:p>
          <a:p>
            <a:pPr lvl="1" marL="692150" indent="-234950">
              <a:spcBef>
                <a:spcPts val="400"/>
              </a:spcBef>
              <a:buFontTx/>
            </a:pPr>
            <a:r>
              <a:t>Ratio between winter elec usage and shoulder elec usage</a:t>
            </a:r>
          </a:p>
        </p:txBody>
      </p:sp>
      <p:graphicFrame>
        <p:nvGraphicFramePr>
          <p:cNvPr id="380" name="Chart 380"/>
          <p:cNvGraphicFramePr/>
          <p:nvPr/>
        </p:nvGraphicFramePr>
        <p:xfrm>
          <a:off x="1209528" y="3024478"/>
          <a:ext cx="3260110" cy="3482241"/>
        </p:xfrm>
        <a:graphic xmlns:a="http://schemas.openxmlformats.org/drawingml/2006/main">
          <a:graphicData uri="http://schemas.openxmlformats.org/drawingml/2006/chart">
            <c:chart xmlns:c="http://schemas.openxmlformats.org/drawingml/2006/chart" r:id="rId2"/>
          </a:graphicData>
        </a:graphic>
      </p:graphicFrame>
      <p:sp>
        <p:nvSpPr>
          <p:cNvPr id="381" name="Shape 381"/>
          <p:cNvSpPr/>
          <p:nvPr/>
        </p:nvSpPr>
        <p:spPr>
          <a:xfrm>
            <a:off x="2184405" y="4114808"/>
            <a:ext cx="12699" cy="1003294"/>
          </a:xfrm>
          <a:prstGeom prst="line">
            <a:avLst/>
          </a:prstGeom>
          <a:ln w="38100">
            <a:solidFill>
              <a:schemeClr val="accent2"/>
            </a:solidFill>
            <a:headEnd type="triangle"/>
            <a:tailEnd type="triangle"/>
          </a:ln>
        </p:spPr>
        <p:txBody>
          <a:bodyPr lIns="45719" rIns="45719"/>
          <a:lstStyle/>
          <a:p>
            <a:pPr/>
          </a:p>
        </p:txBody>
      </p:sp>
      <p:graphicFrame>
        <p:nvGraphicFramePr>
          <p:cNvPr id="382" name="Chart 382"/>
          <p:cNvGraphicFramePr/>
          <p:nvPr/>
        </p:nvGraphicFramePr>
        <p:xfrm>
          <a:off x="5625065" y="3024478"/>
          <a:ext cx="3226074" cy="3482241"/>
        </p:xfrm>
        <a:graphic xmlns:a="http://schemas.openxmlformats.org/drawingml/2006/main">
          <a:graphicData uri="http://schemas.openxmlformats.org/drawingml/2006/chart">
            <c:chart xmlns:c="http://schemas.openxmlformats.org/drawingml/2006/chart" r:id="rId3"/>
          </a:graphicData>
        </a:graphic>
      </p:graphicFrame>
      <p:sp>
        <p:nvSpPr>
          <p:cNvPr id="383" name="Shape 383"/>
          <p:cNvSpPr/>
          <p:nvPr/>
        </p:nvSpPr>
        <p:spPr>
          <a:xfrm>
            <a:off x="8083549" y="3930649"/>
            <a:ext cx="12701" cy="1003302"/>
          </a:xfrm>
          <a:prstGeom prst="line">
            <a:avLst/>
          </a:prstGeom>
          <a:ln w="38100">
            <a:solidFill>
              <a:schemeClr val="accent2"/>
            </a:solidFill>
            <a:headEnd type="triangle"/>
            <a:tailEnd type="triangle"/>
          </a:ln>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79">
                                            <p:txEl>
                                              <p:pRg st="3" end="3"/>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2" fill="hold">
                                  <p:stCondLst>
                                    <p:cond delay="0"/>
                                  </p:stCondLst>
                                  <p:iterate type="el" backwards="0">
                                    <p:tmAbs val="0"/>
                                  </p:iterate>
                                  <p:childTnLst>
                                    <p:set>
                                      <p:cBhvr>
                                        <p:cTn id="13" fill="hold"/>
                                        <p:tgtEl>
                                          <p:spTgt spid="382"/>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3" fill="hold">
                                  <p:stCondLst>
                                    <p:cond delay="0"/>
                                  </p:stCondLst>
                                  <p:iterate type="el" backwards="0">
                                    <p:tmAbs val="0"/>
                                  </p:iterate>
                                  <p:childTnLst>
                                    <p:set>
                                      <p:cBhvr>
                                        <p:cTn id="16" fill="hold"/>
                                        <p:tgtEl>
                                          <p:spTgt spid="3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7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2" grpId="2"/>
      <p:bldP build="whole" bldLvl="1" animBg="1" rev="0" advAuto="0" spid="383" grpId="3"/>
      <p:bldP build="p" bldLvl="5" animBg="1" rev="0" advAuto="0" spid="37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6" name="Shape 386"/>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Estimating heat type</a:t>
            </a:r>
          </a:p>
        </p:txBody>
      </p:sp>
      <p:sp>
        <p:nvSpPr>
          <p:cNvPr id="387" name="Shape 387"/>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pic>
        <p:nvPicPr>
          <p:cNvPr id="388" name="image25.png" descr="ngma_elec.png"/>
          <p:cNvPicPr>
            <a:picLocks noChangeAspect="1"/>
          </p:cNvPicPr>
          <p:nvPr/>
        </p:nvPicPr>
        <p:blipFill>
          <a:blip r:embed="rId2">
            <a:extLst/>
          </a:blip>
          <a:stretch>
            <a:fillRect/>
          </a:stretch>
        </p:blipFill>
        <p:spPr>
          <a:xfrm>
            <a:off x="1866900" y="927100"/>
            <a:ext cx="5537200" cy="553720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1" name="Shape 391"/>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Standard machine learning setting</a:t>
            </a:r>
          </a:p>
        </p:txBody>
      </p:sp>
      <p:sp>
        <p:nvSpPr>
          <p:cNvPr id="392" name="Shape 392"/>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393" name="Shape 393"/>
          <p:cNvSpPr/>
          <p:nvPr>
            <p:ph type="body" idx="1"/>
          </p:nvPr>
        </p:nvSpPr>
        <p:spPr>
          <a:xfrm>
            <a:off x="493776" y="1111250"/>
            <a:ext cx="8229601" cy="5048250"/>
          </a:xfrm>
          <a:prstGeom prst="rect">
            <a:avLst/>
          </a:prstGeom>
        </p:spPr>
        <p:txBody>
          <a:bodyPr/>
          <a:lstStyle/>
          <a:p>
            <a:pPr>
              <a:spcBef>
                <a:spcPts val="1300"/>
              </a:spcBef>
              <a:defRPr sz="2300"/>
            </a:pPr>
            <a:r>
              <a:t>Want to estimate some value: </a:t>
            </a:r>
          </a:p>
          <a:p>
            <a:pPr lvl="1" marL="692150" indent="-234950">
              <a:spcBef>
                <a:spcPts val="400"/>
              </a:spcBef>
              <a:buFontTx/>
            </a:pPr>
            <a:r>
              <a:t>Does this household use GAS or ELECTRIC heat?</a:t>
            </a:r>
            <a:endParaRPr sz="1800"/>
          </a:p>
          <a:p>
            <a:pPr lvl="1" marL="692150" indent="-234950">
              <a:spcBef>
                <a:spcPts val="400"/>
              </a:spcBef>
              <a:buFontTx/>
            </a:pPr>
            <a:endParaRPr sz="1800"/>
          </a:p>
          <a:p>
            <a:pPr lvl="1" marL="284163" indent="-284163">
              <a:spcBef>
                <a:spcPts val="1300"/>
              </a:spcBef>
              <a:buChar char="»"/>
              <a:defRPr sz="2300"/>
            </a:pPr>
            <a:r>
              <a:t>Have something we know about each household that might help us estimate</a:t>
            </a:r>
            <a:endParaRPr sz="1800"/>
          </a:p>
          <a:p>
            <a:pPr lvl="1" marL="284163" indent="-284163">
              <a:spcBef>
                <a:spcPts val="1000"/>
              </a:spcBef>
              <a:buChar char="»"/>
              <a:defRPr sz="2300"/>
            </a:pPr>
          </a:p>
          <a:p>
            <a:pPr lvl="1" marL="284163" indent="-284163">
              <a:spcBef>
                <a:spcPts val="1300"/>
              </a:spcBef>
              <a:buChar char="»"/>
              <a:defRPr sz="2300"/>
            </a:pPr>
            <a:r>
              <a:t>Know the answer for some instances</a:t>
            </a:r>
          </a:p>
        </p:txBody>
      </p:sp>
      <p:pic>
        <p:nvPicPr>
          <p:cNvPr id="394" name="image27.png" descr="Screen Shot 2015-03-23 at 10.00.54 PM.png"/>
          <p:cNvPicPr>
            <a:picLocks noChangeAspect="1"/>
          </p:cNvPicPr>
          <p:nvPr/>
        </p:nvPicPr>
        <p:blipFill>
          <a:blip r:embed="rId3">
            <a:extLst/>
          </a:blip>
          <a:stretch>
            <a:fillRect/>
          </a:stretch>
        </p:blipFill>
        <p:spPr>
          <a:xfrm>
            <a:off x="2692400" y="4277086"/>
            <a:ext cx="3390900" cy="2123714"/>
          </a:xfrm>
          <a:prstGeom prst="rect">
            <a:avLst/>
          </a:prstGeom>
          <a:ln w="12700">
            <a:miter lim="400000"/>
          </a:ln>
        </p:spPr>
      </p:pic>
      <p:sp>
        <p:nvSpPr>
          <p:cNvPr id="395" name="Shape 395"/>
          <p:cNvSpPr/>
          <p:nvPr/>
        </p:nvSpPr>
        <p:spPr>
          <a:xfrm>
            <a:off x="5486400" y="4381500"/>
            <a:ext cx="843768" cy="2082800"/>
          </a:xfrm>
          <a:prstGeom prst="ellipse">
            <a:avLst/>
          </a:prstGeom>
          <a:ln w="50800">
            <a:solidFill>
              <a:srgbClr val="800000"/>
            </a:solidFill>
          </a:ln>
        </p:spPr>
        <p:txBody>
          <a:bodyPr lIns="45719" rIns="45719" anchor="ctr"/>
          <a:lstStyle/>
          <a:p>
            <a:pPr>
              <a:defRPr>
                <a:solidFill>
                  <a:srgbClr val="FFFFFF"/>
                </a:solidFill>
                <a:latin typeface="DagnyPro-Bold"/>
                <a:ea typeface="DagnyPro-Bold"/>
                <a:cs typeface="DagnyPro-Bold"/>
                <a:sym typeface="DagnyPro-Bold"/>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4" grpId="1"/>
      <p:bldP build="whole" bldLvl="1" animBg="1" rev="0" advAuto="0" spid="395"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0" name="Shape 400"/>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Standard machine learning setting</a:t>
            </a:r>
          </a:p>
        </p:txBody>
      </p:sp>
      <p:sp>
        <p:nvSpPr>
          <p:cNvPr id="401" name="Shape 401"/>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02" name="Shape 402"/>
          <p:cNvSpPr/>
          <p:nvPr>
            <p:ph type="body" idx="1"/>
          </p:nvPr>
        </p:nvSpPr>
        <p:spPr>
          <a:xfrm>
            <a:off x="493776" y="1111250"/>
            <a:ext cx="8229601" cy="5048250"/>
          </a:xfrm>
          <a:prstGeom prst="rect">
            <a:avLst/>
          </a:prstGeom>
        </p:spPr>
        <p:txBody>
          <a:bodyPr/>
          <a:lstStyle/>
          <a:p>
            <a:pPr>
              <a:spcBef>
                <a:spcPts val="1300"/>
              </a:spcBef>
              <a:defRPr sz="2300"/>
            </a:pPr>
            <a:r>
              <a:t>Want to estimate some value: </a:t>
            </a:r>
            <a:r>
              <a:rPr b="1"/>
              <a:t>target variable</a:t>
            </a:r>
          </a:p>
          <a:p>
            <a:pPr lvl="1" marL="692150" indent="-234950">
              <a:spcBef>
                <a:spcPts val="400"/>
              </a:spcBef>
              <a:buFontTx/>
              <a:defRPr sz="2300"/>
            </a:pPr>
          </a:p>
          <a:p>
            <a:pPr lvl="1" marL="692150" indent="-234950">
              <a:spcBef>
                <a:spcPts val="400"/>
              </a:spcBef>
              <a:buFontTx/>
              <a:defRPr sz="2300"/>
            </a:pPr>
          </a:p>
          <a:p>
            <a:pPr lvl="1" marL="284163" indent="-284163">
              <a:spcBef>
                <a:spcPts val="1300"/>
              </a:spcBef>
              <a:buChar char="»"/>
              <a:defRPr sz="2300"/>
            </a:pPr>
            <a:r>
              <a:t>Have something we know about each household that might help us estimate: </a:t>
            </a:r>
            <a:r>
              <a:rPr b="1"/>
              <a:t>features</a:t>
            </a:r>
          </a:p>
          <a:p>
            <a:pPr marL="0" indent="0">
              <a:buSzTx/>
              <a:buNone/>
              <a:defRPr sz="2300"/>
            </a:pPr>
          </a:p>
          <a:p>
            <a:pPr>
              <a:spcBef>
                <a:spcPts val="1300"/>
              </a:spcBef>
              <a:defRPr sz="2300"/>
            </a:pPr>
            <a:r>
              <a:t>Know the answer for some instances: </a:t>
            </a:r>
            <a:r>
              <a:rPr b="1"/>
              <a:t>labeled training set</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6" name="image29.png" descr="function.png"/>
          <p:cNvPicPr>
            <a:picLocks noChangeAspect="1"/>
          </p:cNvPicPr>
          <p:nvPr/>
        </p:nvPicPr>
        <p:blipFill>
          <a:blip r:embed="rId2">
            <a:extLst/>
          </a:blip>
          <a:stretch>
            <a:fillRect/>
          </a:stretch>
        </p:blipFill>
        <p:spPr>
          <a:xfrm>
            <a:off x="2159000" y="1866900"/>
            <a:ext cx="3962400" cy="3926379"/>
          </a:xfrm>
          <a:prstGeom prst="rect">
            <a:avLst/>
          </a:prstGeom>
          <a:ln w="12700">
            <a:miter lim="400000"/>
          </a:ln>
        </p:spPr>
      </p:pic>
      <p:sp>
        <p:nvSpPr>
          <p:cNvPr id="407" name="Shape 407"/>
          <p:cNvSpPr/>
          <p:nvPr/>
        </p:nvSpPr>
        <p:spPr>
          <a:xfrm>
            <a:off x="3771900" y="5067300"/>
            <a:ext cx="2171700" cy="7747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08" name="Shape 408"/>
          <p:cNvSpPr/>
          <p:nvPr/>
        </p:nvSpPr>
        <p:spPr>
          <a:xfrm>
            <a:off x="1955800" y="1803400"/>
            <a:ext cx="2171700" cy="7747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09" name="Shape 409"/>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0" name="Shape 410"/>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Goal: learn a function</a:t>
            </a:r>
          </a:p>
        </p:txBody>
      </p:sp>
      <p:sp>
        <p:nvSpPr>
          <p:cNvPr id="411" name="Shape 411"/>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graphicFrame>
        <p:nvGraphicFramePr>
          <p:cNvPr id="412" name="Chart 412"/>
          <p:cNvGraphicFramePr/>
          <p:nvPr/>
        </p:nvGraphicFramePr>
        <p:xfrm>
          <a:off x="1024894" y="1021791"/>
          <a:ext cx="5250282" cy="1371601"/>
        </p:xfrm>
        <a:graphic xmlns:a="http://schemas.openxmlformats.org/drawingml/2006/main">
          <a:graphicData uri="http://schemas.openxmlformats.org/drawingml/2006/chart">
            <c:chart xmlns:c="http://schemas.openxmlformats.org/drawingml/2006/chart" r:id="rId3"/>
          </a:graphicData>
        </a:graphic>
      </p:graphicFrame>
      <p:pic>
        <p:nvPicPr>
          <p:cNvPr id="413" name="image16.jpg" descr="Electric_Heater.jpg"/>
          <p:cNvPicPr>
            <a:picLocks noChangeAspect="1"/>
          </p:cNvPicPr>
          <p:nvPr/>
        </p:nvPicPr>
        <p:blipFill>
          <a:blip r:embed="rId4">
            <a:extLst/>
          </a:blip>
          <a:srcRect l="0" t="8333" r="0" b="12499"/>
          <a:stretch>
            <a:fillRect/>
          </a:stretch>
        </p:blipFill>
        <p:spPr>
          <a:xfrm>
            <a:off x="4902201" y="5893813"/>
            <a:ext cx="897076" cy="710187"/>
          </a:xfrm>
          <a:prstGeom prst="rect">
            <a:avLst/>
          </a:prstGeom>
          <a:ln w="12700">
            <a:miter lim="400000"/>
          </a:ln>
        </p:spPr>
      </p:pic>
      <p:pic>
        <p:nvPicPr>
          <p:cNvPr id="414" name="image17.jpg" descr="gas_furnace.jpg"/>
          <p:cNvPicPr>
            <a:picLocks noChangeAspect="1"/>
          </p:cNvPicPr>
          <p:nvPr/>
        </p:nvPicPr>
        <p:blipFill>
          <a:blip r:embed="rId5">
            <a:extLst/>
          </a:blip>
          <a:srcRect l="10835" t="8539" r="16657" b="0"/>
          <a:stretch>
            <a:fillRect/>
          </a:stretch>
        </p:blipFill>
        <p:spPr>
          <a:xfrm>
            <a:off x="3905249" y="5156199"/>
            <a:ext cx="611012" cy="977901"/>
          </a:xfrm>
          <a:prstGeom prst="rect">
            <a:avLst/>
          </a:prstGeom>
          <a:ln w="12700">
            <a:miter lim="400000"/>
          </a:ln>
        </p:spPr>
      </p:pic>
      <p:sp>
        <p:nvSpPr>
          <p:cNvPr id="415" name="Shape 415"/>
          <p:cNvSpPr/>
          <p:nvPr/>
        </p:nvSpPr>
        <p:spPr>
          <a:xfrm flipV="1">
            <a:off x="3962400" y="5245099"/>
            <a:ext cx="1600201" cy="1371602"/>
          </a:xfrm>
          <a:prstGeom prst="line">
            <a:avLst/>
          </a:prstGeom>
          <a:solidFill>
            <a:srgbClr val="828282"/>
          </a:solidFill>
          <a:ln w="38100">
            <a:solidFill>
              <a:schemeClr val="accent1"/>
            </a:solidFill>
          </a:ln>
        </p:spPr>
        <p:txBody>
          <a:bodyPr lIns="45719" rIns="45719"/>
          <a:lstStyle/>
          <a:p>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8" name="Shape 418"/>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Standard machine learning pipeline</a:t>
            </a:r>
          </a:p>
        </p:txBody>
      </p:sp>
      <p:sp>
        <p:nvSpPr>
          <p:cNvPr id="419" name="Shape 419"/>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20" name="Shape 420"/>
          <p:cNvSpPr/>
          <p:nvPr/>
        </p:nvSpPr>
        <p:spPr>
          <a:xfrm>
            <a:off x="419371" y="1247254"/>
            <a:ext cx="2552430" cy="5064646"/>
          </a:xfrm>
          <a:prstGeom prst="rect">
            <a:avLst/>
          </a:prstGeom>
          <a:solidFill>
            <a:srgbClr val="FFFFFF"/>
          </a:solidFill>
          <a:ln w="25400">
            <a:solidFill>
              <a:srgbClr val="00B0F0"/>
            </a:solidFill>
          </a:ln>
        </p:spPr>
        <p:txBody>
          <a:bodyPr lIns="45719" rIns="45719"/>
          <a:lstStyle/>
          <a:p>
            <a:pPr>
              <a:defRPr sz="5800">
                <a:solidFill>
                  <a:srgbClr val="000000"/>
                </a:solidFill>
              </a:defRPr>
            </a:pPr>
          </a:p>
        </p:txBody>
      </p:sp>
      <p:grpSp>
        <p:nvGrpSpPr>
          <p:cNvPr id="423" name="Group 423"/>
          <p:cNvGrpSpPr/>
          <p:nvPr/>
        </p:nvGrpSpPr>
        <p:grpSpPr>
          <a:xfrm>
            <a:off x="419371" y="1235347"/>
            <a:ext cx="2542340" cy="459741"/>
            <a:chOff x="0" y="0"/>
            <a:chExt cx="2542338" cy="459740"/>
          </a:xfrm>
        </p:grpSpPr>
        <p:sp>
          <p:nvSpPr>
            <p:cNvPr id="421" name="Shape 421"/>
            <p:cNvSpPr/>
            <p:nvPr/>
          </p:nvSpPr>
          <p:spPr>
            <a:xfrm>
              <a:off x="0" y="11904"/>
              <a:ext cx="2542339" cy="435932"/>
            </a:xfrm>
            <a:prstGeom prst="rect">
              <a:avLst/>
            </a:prstGeom>
            <a:solidFill>
              <a:srgbClr val="00B0F0"/>
            </a:solidFill>
            <a:ln w="25400" cap="flat">
              <a:solidFill>
                <a:srgbClr val="00B0F0"/>
              </a:solidFill>
              <a:prstDash val="solid"/>
              <a:round/>
            </a:ln>
            <a:effectLst/>
          </p:spPr>
          <p:txBody>
            <a:bodyPr wrap="square" lIns="45719" tIns="45719" rIns="45719" bIns="45719" numCol="1" anchor="ctr">
              <a:noAutofit/>
            </a:bodyPr>
            <a:lstStyle/>
            <a:p>
              <a:pPr>
                <a:defRPr>
                  <a:solidFill>
                    <a:srgbClr val="FFFFFF"/>
                  </a:solidFill>
                </a:defRPr>
              </a:pPr>
            </a:p>
          </p:txBody>
        </p:sp>
        <p:sp>
          <p:nvSpPr>
            <p:cNvPr id="422" name="Shape 422"/>
            <p:cNvSpPr/>
            <p:nvPr/>
          </p:nvSpPr>
          <p:spPr>
            <a:xfrm>
              <a:off x="0" y="0"/>
              <a:ext cx="2542339"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Training Set</a:t>
              </a:r>
            </a:p>
          </p:txBody>
        </p:sp>
      </p:grpSp>
      <p:sp>
        <p:nvSpPr>
          <p:cNvPr id="424" name="Shape 424"/>
          <p:cNvSpPr/>
          <p:nvPr/>
        </p:nvSpPr>
        <p:spPr>
          <a:xfrm>
            <a:off x="3276872" y="1247254"/>
            <a:ext cx="2552429" cy="5064646"/>
          </a:xfrm>
          <a:prstGeom prst="rect">
            <a:avLst/>
          </a:prstGeom>
          <a:solidFill>
            <a:srgbClr val="FFFFFF"/>
          </a:solidFill>
          <a:ln w="25400">
            <a:solidFill>
              <a:srgbClr val="00B0F0"/>
            </a:solidFill>
          </a:ln>
        </p:spPr>
        <p:txBody>
          <a:bodyPr lIns="45719" rIns="45719"/>
          <a:lstStyle/>
          <a:p>
            <a:pPr>
              <a:defRPr sz="5800">
                <a:solidFill>
                  <a:srgbClr val="000000"/>
                </a:solidFill>
              </a:defRPr>
            </a:pPr>
          </a:p>
        </p:txBody>
      </p:sp>
      <p:grpSp>
        <p:nvGrpSpPr>
          <p:cNvPr id="427" name="Group 427"/>
          <p:cNvGrpSpPr/>
          <p:nvPr/>
        </p:nvGrpSpPr>
        <p:grpSpPr>
          <a:xfrm>
            <a:off x="3276872" y="1235347"/>
            <a:ext cx="2542339" cy="459741"/>
            <a:chOff x="0" y="0"/>
            <a:chExt cx="2542338" cy="459740"/>
          </a:xfrm>
        </p:grpSpPr>
        <p:sp>
          <p:nvSpPr>
            <p:cNvPr id="425" name="Shape 425"/>
            <p:cNvSpPr/>
            <p:nvPr/>
          </p:nvSpPr>
          <p:spPr>
            <a:xfrm>
              <a:off x="0" y="11904"/>
              <a:ext cx="2542339" cy="435932"/>
            </a:xfrm>
            <a:prstGeom prst="rect">
              <a:avLst/>
            </a:prstGeom>
            <a:solidFill>
              <a:srgbClr val="00B0F0"/>
            </a:solidFill>
            <a:ln w="25400" cap="flat">
              <a:solidFill>
                <a:srgbClr val="00B0F0"/>
              </a:solidFill>
              <a:prstDash val="solid"/>
              <a:round/>
            </a:ln>
            <a:effectLst/>
          </p:spPr>
          <p:txBody>
            <a:bodyPr wrap="square" lIns="45719" tIns="45719" rIns="45719" bIns="45719" numCol="1" anchor="ctr">
              <a:noAutofit/>
            </a:bodyPr>
            <a:lstStyle/>
            <a:p>
              <a:pPr>
                <a:defRPr>
                  <a:solidFill>
                    <a:srgbClr val="FFFFFF"/>
                  </a:solidFill>
                </a:defRPr>
              </a:pPr>
            </a:p>
          </p:txBody>
        </p:sp>
        <p:sp>
          <p:nvSpPr>
            <p:cNvPr id="426" name="Shape 426"/>
            <p:cNvSpPr/>
            <p:nvPr/>
          </p:nvSpPr>
          <p:spPr>
            <a:xfrm>
              <a:off x="0" y="0"/>
              <a:ext cx="2542339"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Evaluation Set</a:t>
              </a:r>
            </a:p>
          </p:txBody>
        </p:sp>
      </p:grpSp>
      <p:sp>
        <p:nvSpPr>
          <p:cNvPr id="428" name="Shape 428"/>
          <p:cNvSpPr/>
          <p:nvPr/>
        </p:nvSpPr>
        <p:spPr>
          <a:xfrm>
            <a:off x="6108972" y="1247254"/>
            <a:ext cx="2552429" cy="5064646"/>
          </a:xfrm>
          <a:prstGeom prst="rect">
            <a:avLst/>
          </a:prstGeom>
          <a:solidFill>
            <a:srgbClr val="FFFFFF"/>
          </a:solidFill>
          <a:ln w="25400">
            <a:solidFill>
              <a:srgbClr val="00B0F0"/>
            </a:solidFill>
          </a:ln>
        </p:spPr>
        <p:txBody>
          <a:bodyPr lIns="45719" rIns="45719"/>
          <a:lstStyle/>
          <a:p>
            <a:pPr>
              <a:defRPr sz="5800">
                <a:solidFill>
                  <a:srgbClr val="000000"/>
                </a:solidFill>
              </a:defRPr>
            </a:pPr>
          </a:p>
        </p:txBody>
      </p:sp>
      <p:grpSp>
        <p:nvGrpSpPr>
          <p:cNvPr id="431" name="Group 431"/>
          <p:cNvGrpSpPr/>
          <p:nvPr/>
        </p:nvGrpSpPr>
        <p:grpSpPr>
          <a:xfrm>
            <a:off x="6108972" y="1235347"/>
            <a:ext cx="2542339" cy="459741"/>
            <a:chOff x="0" y="0"/>
            <a:chExt cx="2542338" cy="459740"/>
          </a:xfrm>
        </p:grpSpPr>
        <p:sp>
          <p:nvSpPr>
            <p:cNvPr id="429" name="Shape 429"/>
            <p:cNvSpPr/>
            <p:nvPr/>
          </p:nvSpPr>
          <p:spPr>
            <a:xfrm>
              <a:off x="0" y="11904"/>
              <a:ext cx="2542339" cy="435932"/>
            </a:xfrm>
            <a:prstGeom prst="rect">
              <a:avLst/>
            </a:prstGeom>
            <a:solidFill>
              <a:srgbClr val="00B0F0"/>
            </a:solidFill>
            <a:ln w="25400" cap="flat">
              <a:solidFill>
                <a:srgbClr val="00B0F0"/>
              </a:solidFill>
              <a:prstDash val="solid"/>
              <a:round/>
            </a:ln>
            <a:effectLst/>
          </p:spPr>
          <p:txBody>
            <a:bodyPr wrap="square" lIns="45719" tIns="45719" rIns="45719" bIns="45719" numCol="1" anchor="ctr">
              <a:noAutofit/>
            </a:bodyPr>
            <a:lstStyle/>
            <a:p>
              <a:pPr>
                <a:defRPr>
                  <a:solidFill>
                    <a:srgbClr val="FFFFFF"/>
                  </a:solidFill>
                </a:defRPr>
              </a:pPr>
            </a:p>
          </p:txBody>
        </p:sp>
        <p:sp>
          <p:nvSpPr>
            <p:cNvPr id="430" name="Shape 430"/>
            <p:cNvSpPr/>
            <p:nvPr/>
          </p:nvSpPr>
          <p:spPr>
            <a:xfrm>
              <a:off x="0" y="0"/>
              <a:ext cx="2542339"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Real Life</a:t>
              </a:r>
            </a:p>
          </p:txBody>
        </p:sp>
      </p:grpSp>
      <p:sp>
        <p:nvSpPr>
          <p:cNvPr id="432" name="Shape 432"/>
          <p:cNvSpPr/>
          <p:nvPr/>
        </p:nvSpPr>
        <p:spPr>
          <a:xfrm>
            <a:off x="558800" y="2101598"/>
            <a:ext cx="22733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800">
                <a:solidFill>
                  <a:schemeClr val="accent2"/>
                </a:solidFill>
              </a:defRPr>
            </a:pPr>
            <a:r>
              <a:t>train </a:t>
            </a:r>
            <a:r>
              <a:rPr b="0">
                <a:solidFill>
                  <a:srgbClr val="828282"/>
                </a:solidFill>
              </a:rPr>
              <a:t>the function</a:t>
            </a:r>
          </a:p>
        </p:txBody>
      </p:sp>
      <p:sp>
        <p:nvSpPr>
          <p:cNvPr id="433" name="Shape 433"/>
          <p:cNvSpPr/>
          <p:nvPr/>
        </p:nvSpPr>
        <p:spPr>
          <a:xfrm>
            <a:off x="3441700" y="2101598"/>
            <a:ext cx="226060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800">
                <a:solidFill>
                  <a:schemeClr val="accent2"/>
                </a:solidFill>
              </a:defRPr>
            </a:pPr>
            <a:r>
              <a:t>evaluate </a:t>
            </a:r>
            <a:r>
              <a:rPr b="0">
                <a:solidFill>
                  <a:srgbClr val="828282"/>
                </a:solidFill>
              </a:rPr>
              <a:t>how well the function predicts</a:t>
            </a:r>
          </a:p>
        </p:txBody>
      </p:sp>
      <p:sp>
        <p:nvSpPr>
          <p:cNvPr id="434" name="Shape 434"/>
          <p:cNvSpPr/>
          <p:nvPr/>
        </p:nvSpPr>
        <p:spPr>
          <a:xfrm>
            <a:off x="6248400" y="2101598"/>
            <a:ext cx="2298700"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800">
                <a:solidFill>
                  <a:schemeClr val="accent2"/>
                </a:solidFill>
              </a:defRPr>
            </a:pPr>
            <a:r>
              <a:t>use </a:t>
            </a:r>
            <a:r>
              <a:rPr b="0">
                <a:solidFill>
                  <a:srgbClr val="828282"/>
                </a:solidFill>
              </a:rPr>
              <a:t>the function on new data to get our answers</a:t>
            </a:r>
          </a:p>
        </p:txBody>
      </p:sp>
      <p:grpSp>
        <p:nvGrpSpPr>
          <p:cNvPr id="442" name="Group 442"/>
          <p:cNvGrpSpPr/>
          <p:nvPr/>
        </p:nvGrpSpPr>
        <p:grpSpPr>
          <a:xfrm>
            <a:off x="6280804" y="3245565"/>
            <a:ext cx="2211203" cy="2736135"/>
            <a:chOff x="-127000" y="-215900"/>
            <a:chExt cx="2211201" cy="2736134"/>
          </a:xfrm>
        </p:grpSpPr>
        <p:pic>
          <p:nvPicPr>
            <p:cNvPr id="435" name="image29.png" descr="function.png"/>
            <p:cNvPicPr>
              <a:picLocks noChangeAspect="1"/>
            </p:cNvPicPr>
            <p:nvPr/>
          </p:nvPicPr>
          <p:blipFill>
            <a:blip r:embed="rId3">
              <a:extLst/>
            </a:blip>
            <a:stretch>
              <a:fillRect/>
            </a:stretch>
          </p:blipFill>
          <p:spPr>
            <a:xfrm>
              <a:off x="227692" y="294804"/>
              <a:ext cx="1856510" cy="1839632"/>
            </a:xfrm>
            <a:prstGeom prst="rect">
              <a:avLst/>
            </a:prstGeom>
            <a:ln w="12700" cap="flat">
              <a:noFill/>
              <a:miter lim="400000"/>
            </a:ln>
            <a:effectLst/>
          </p:spPr>
        </p:pic>
        <p:sp>
          <p:nvSpPr>
            <p:cNvPr id="436" name="Shape 436"/>
            <p:cNvSpPr/>
            <p:nvPr/>
          </p:nvSpPr>
          <p:spPr>
            <a:xfrm>
              <a:off x="983387" y="1794292"/>
              <a:ext cx="1017510" cy="362972"/>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FFFFFF"/>
                  </a:solidFill>
                  <a:latin typeface="DagnyPro-Bold"/>
                  <a:ea typeface="DagnyPro-Bold"/>
                  <a:cs typeface="DagnyPro-Bold"/>
                  <a:sym typeface="DagnyPro-Bold"/>
                </a:defRPr>
              </a:pPr>
            </a:p>
          </p:txBody>
        </p:sp>
        <p:sp>
          <p:nvSpPr>
            <p:cNvPr id="437" name="Shape 437"/>
            <p:cNvSpPr/>
            <p:nvPr/>
          </p:nvSpPr>
          <p:spPr>
            <a:xfrm>
              <a:off x="132487" y="265052"/>
              <a:ext cx="1017510" cy="362972"/>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FFFFFF"/>
                  </a:solidFill>
                  <a:latin typeface="DagnyPro-Bold"/>
                  <a:ea typeface="DagnyPro-Bold"/>
                  <a:cs typeface="DagnyPro-Bold"/>
                  <a:sym typeface="DagnyPro-Bold"/>
                </a:defRPr>
              </a:pPr>
            </a:p>
          </p:txBody>
        </p:sp>
        <p:graphicFrame>
          <p:nvGraphicFramePr>
            <p:cNvPr id="438" name="Chart 438"/>
            <p:cNvGraphicFramePr/>
            <p:nvPr/>
          </p:nvGraphicFramePr>
          <p:xfrm>
            <a:off x="-127000" y="-215900"/>
            <a:ext cx="1671368" cy="1046596"/>
          </p:xfrm>
          <a:graphic xmlns:a="http://schemas.openxmlformats.org/drawingml/2006/main">
            <a:graphicData uri="http://schemas.openxmlformats.org/drawingml/2006/chart">
              <c:chart xmlns:c="http://schemas.openxmlformats.org/drawingml/2006/chart" r:id="rId4"/>
            </a:graphicData>
          </a:graphic>
        </p:graphicFrame>
        <p:pic>
          <p:nvPicPr>
            <p:cNvPr id="439" name="image16.jpg" descr="Electric_Heater.jpg"/>
            <p:cNvPicPr>
              <a:picLocks noChangeAspect="1"/>
            </p:cNvPicPr>
            <p:nvPr/>
          </p:nvPicPr>
          <p:blipFill>
            <a:blip r:embed="rId5">
              <a:extLst/>
            </a:blip>
            <a:srcRect l="0" t="8333" r="0" b="12500"/>
            <a:stretch>
              <a:fillRect/>
            </a:stretch>
          </p:blipFill>
          <p:spPr>
            <a:xfrm>
              <a:off x="1512968" y="2181539"/>
              <a:ext cx="420309" cy="332746"/>
            </a:xfrm>
            <a:prstGeom prst="rect">
              <a:avLst/>
            </a:prstGeom>
            <a:ln w="12700" cap="flat">
              <a:noFill/>
              <a:miter lim="400000"/>
            </a:ln>
            <a:effectLst/>
          </p:spPr>
        </p:pic>
        <p:pic>
          <p:nvPicPr>
            <p:cNvPr id="440" name="image17.jpg" descr="gas_furnace.jpg"/>
            <p:cNvPicPr>
              <a:picLocks noChangeAspect="1"/>
            </p:cNvPicPr>
            <p:nvPr/>
          </p:nvPicPr>
          <p:blipFill>
            <a:blip r:embed="rId6">
              <a:extLst/>
            </a:blip>
            <a:srcRect l="10835" t="8539" r="16656" b="0"/>
            <a:stretch>
              <a:fillRect/>
            </a:stretch>
          </p:blipFill>
          <p:spPr>
            <a:xfrm>
              <a:off x="1045865" y="1835944"/>
              <a:ext cx="286279" cy="458178"/>
            </a:xfrm>
            <a:prstGeom prst="rect">
              <a:avLst/>
            </a:prstGeom>
            <a:ln w="12700" cap="flat">
              <a:noFill/>
              <a:miter lim="400000"/>
            </a:ln>
            <a:effectLst/>
          </p:spPr>
        </p:pic>
        <p:sp>
          <p:nvSpPr>
            <p:cNvPr id="441" name="Shape 441"/>
            <p:cNvSpPr/>
            <p:nvPr/>
          </p:nvSpPr>
          <p:spPr>
            <a:xfrm flipV="1">
              <a:off x="1072642" y="1877597"/>
              <a:ext cx="749745" cy="642638"/>
            </a:xfrm>
            <a:prstGeom prst="line">
              <a:avLst/>
            </a:prstGeom>
            <a:solidFill>
              <a:srgbClr val="828282"/>
            </a:solidFill>
            <a:ln w="38100" cap="flat">
              <a:solidFill>
                <a:schemeClr val="accent1"/>
              </a:solidFill>
              <a:prstDash val="solid"/>
              <a:round/>
            </a:ln>
            <a:effectLst/>
          </p:spPr>
          <p:txBody>
            <a:bodyPr wrap="square" lIns="45719" tIns="45719" rIns="45719" bIns="45719" numCol="1" anchor="t">
              <a:noAutofit/>
            </a:bodyPr>
            <a:lstStyle/>
            <a:p>
              <a:pPr/>
            </a:p>
          </p:txBody>
        </p:sp>
      </p:grpSp>
      <p:pic>
        <p:nvPicPr>
          <p:cNvPr id="443" name="image28.png"/>
          <p:cNvPicPr>
            <a:picLocks noChangeAspect="1"/>
          </p:cNvPicPr>
          <p:nvPr/>
        </p:nvPicPr>
        <p:blipFill>
          <a:blip r:embed="rId7">
            <a:extLst/>
          </a:blip>
          <a:stretch>
            <a:fillRect/>
          </a:stretch>
        </p:blipFill>
        <p:spPr>
          <a:xfrm>
            <a:off x="508000" y="3086100"/>
            <a:ext cx="2306069" cy="955117"/>
          </a:xfrm>
          <a:prstGeom prst="rect">
            <a:avLst/>
          </a:prstGeom>
          <a:ln w="12700">
            <a:miter lim="400000"/>
          </a:ln>
        </p:spPr>
      </p:pic>
      <p:sp>
        <p:nvSpPr>
          <p:cNvPr id="444" name="Shape 444"/>
          <p:cNvSpPr/>
          <p:nvPr/>
        </p:nvSpPr>
        <p:spPr>
          <a:xfrm>
            <a:off x="939800" y="4616198"/>
            <a:ext cx="1397000"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1800">
                <a:solidFill>
                  <a:srgbClr val="828282"/>
                </a:solidFill>
              </a:defRPr>
            </a:pPr>
            <a:r>
              <a:t>coeff1: 1.38</a:t>
            </a:r>
            <a:endParaRPr>
              <a:solidFill>
                <a:srgbClr val="FFFFFF"/>
              </a:solidFill>
              <a:latin typeface="DagnyPro-Bold"/>
              <a:ea typeface="DagnyPro-Bold"/>
              <a:cs typeface="DagnyPro-Bold"/>
              <a:sym typeface="DagnyPro-Bold"/>
            </a:endParaRPr>
          </a:p>
          <a:p>
            <a:pPr algn="l">
              <a:defRPr sz="1800">
                <a:solidFill>
                  <a:srgbClr val="828282"/>
                </a:solidFill>
              </a:defRPr>
            </a:pPr>
            <a:r>
              <a:t>coeff2: 0.25</a:t>
            </a:r>
            <a:endParaRPr>
              <a:solidFill>
                <a:srgbClr val="FFFFFF"/>
              </a:solidFill>
              <a:latin typeface="DagnyPro-Bold"/>
              <a:ea typeface="DagnyPro-Bold"/>
              <a:cs typeface="DagnyPro-Bold"/>
              <a:sym typeface="DagnyPro-Bold"/>
            </a:endParaRPr>
          </a:p>
          <a:p>
            <a:pPr algn="l">
              <a:defRPr sz="1800">
                <a:solidFill>
                  <a:srgbClr val="828282"/>
                </a:solidFill>
              </a:defRPr>
            </a:pPr>
            <a:r>
              <a:t>coeff3: 3.59</a:t>
            </a:r>
            <a:endParaRPr>
              <a:solidFill>
                <a:srgbClr val="FFFFFF"/>
              </a:solidFill>
              <a:latin typeface="DagnyPro-Bold"/>
              <a:ea typeface="DagnyPro-Bold"/>
              <a:cs typeface="DagnyPro-Bold"/>
              <a:sym typeface="DagnyPro-Bold"/>
            </a:endParaRPr>
          </a:p>
          <a:p>
            <a:pPr algn="l">
              <a:defRPr sz="1800">
                <a:solidFill>
                  <a:srgbClr val="828282"/>
                </a:solidFill>
              </a:defRPr>
            </a:pPr>
            <a:r>
              <a:t>coeff4: 2.84</a:t>
            </a:r>
          </a:p>
        </p:txBody>
      </p:sp>
      <p:sp>
        <p:nvSpPr>
          <p:cNvPr id="445" name="Shape 445"/>
          <p:cNvSpPr/>
          <p:nvPr/>
        </p:nvSpPr>
        <p:spPr>
          <a:xfrm>
            <a:off x="3390900" y="3460498"/>
            <a:ext cx="2349500" cy="81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1600">
                <a:solidFill>
                  <a:srgbClr val="828282"/>
                </a:solidFill>
              </a:defRPr>
            </a:pPr>
            <a:r>
              <a:t>Model accuracy: 86%</a:t>
            </a:r>
            <a:endParaRPr>
              <a:solidFill>
                <a:srgbClr val="FFFFFF"/>
              </a:solidFill>
              <a:latin typeface="DagnyPro-Bold"/>
              <a:ea typeface="DagnyPro-Bold"/>
              <a:cs typeface="DagnyPro-Bold"/>
              <a:sym typeface="DagnyPro-Bold"/>
            </a:endParaRPr>
          </a:p>
          <a:p>
            <a:pPr algn="l">
              <a:defRPr sz="1600">
                <a:solidFill>
                  <a:srgbClr val="828282"/>
                </a:solidFill>
              </a:defRPr>
            </a:pPr>
            <a:r>
              <a:t>Baseline accuracy: 72%</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2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433"/>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4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5" fill="hold">
                                  <p:stCondLst>
                                    <p:cond delay="0"/>
                                  </p:stCondLst>
                                  <p:iterate type="el" backwards="0">
                                    <p:tmAbs val="0"/>
                                  </p:iterate>
                                  <p:childTnLst>
                                    <p:set>
                                      <p:cBhvr>
                                        <p:cTn id="19" fill="hold"/>
                                        <p:tgtEl>
                                          <p:spTgt spid="428"/>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431"/>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7" fill="hold">
                                  <p:stCondLst>
                                    <p:cond delay="0"/>
                                  </p:stCondLst>
                                  <p:iterate type="el" backwards="0">
                                    <p:tmAbs val="0"/>
                                  </p:iterate>
                                  <p:childTnLst>
                                    <p:set>
                                      <p:cBhvr>
                                        <p:cTn id="25" fill="hold"/>
                                        <p:tgtEl>
                                          <p:spTgt spid="434"/>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8" fill="hold">
                                  <p:stCondLst>
                                    <p:cond delay="0"/>
                                  </p:stCondLst>
                                  <p:iterate type="el" backwards="0">
                                    <p:tmAbs val="0"/>
                                  </p:iterate>
                                  <p:childTnLst>
                                    <p:set>
                                      <p:cBhvr>
                                        <p:cTn id="28" fill="hold"/>
                                        <p:tgtEl>
                                          <p:spTgt spid="4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4" grpId="1"/>
      <p:bldP build="whole" bldLvl="1" animBg="1" rev="0" advAuto="0" spid="428" grpId="5"/>
      <p:bldP build="whole" bldLvl="1" animBg="1" rev="0" advAuto="0" spid="427" grpId="2"/>
      <p:bldP build="whole" bldLvl="1" animBg="1" rev="0" advAuto="0" spid="433" grpId="3"/>
      <p:bldP build="whole" bldLvl="1" animBg="1" rev="0" advAuto="0" spid="434" grpId="7"/>
      <p:bldP build="whole" bldLvl="1" animBg="1" rev="0" advAuto="0" spid="442" grpId="8"/>
      <p:bldP build="whole" bldLvl="1" animBg="1" rev="0" advAuto="0" spid="431" grpId="6"/>
      <p:bldP build="whole" bldLvl="1" animBg="1" rev="0" advAuto="0" spid="445" grpId="4"/>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9" name="Shape 449"/>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0" name="Shape 450"/>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Standard machine learning setting</a:t>
            </a:r>
          </a:p>
        </p:txBody>
      </p:sp>
      <p:sp>
        <p:nvSpPr>
          <p:cNvPr id="451" name="Shape 451"/>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52" name="Shape 452"/>
          <p:cNvSpPr/>
          <p:nvPr>
            <p:ph type="body" idx="1"/>
          </p:nvPr>
        </p:nvSpPr>
        <p:spPr>
          <a:xfrm>
            <a:off x="493776" y="1111250"/>
            <a:ext cx="8229601" cy="5048250"/>
          </a:xfrm>
          <a:prstGeom prst="rect">
            <a:avLst/>
          </a:prstGeom>
        </p:spPr>
        <p:txBody>
          <a:bodyPr/>
          <a:lstStyle/>
          <a:p>
            <a:pPr>
              <a:spcBef>
                <a:spcPts val="1300"/>
              </a:spcBef>
              <a:defRPr sz="2300"/>
            </a:pPr>
            <a:r>
              <a:t>Want to estimate some value: </a:t>
            </a:r>
            <a:r>
              <a:rPr b="1"/>
              <a:t>target variable</a:t>
            </a:r>
          </a:p>
          <a:p>
            <a:pPr lvl="1" marL="692150" indent="-234950">
              <a:spcBef>
                <a:spcPts val="400"/>
              </a:spcBef>
              <a:buFontTx/>
            </a:pPr>
            <a:r>
              <a:t>Can be category (ELEC/GAS) or number (e.g., kWh)</a:t>
            </a:r>
            <a:endParaRPr sz="1800"/>
          </a:p>
          <a:p>
            <a:pPr lvl="1" marL="692150" indent="-234950">
              <a:spcBef>
                <a:spcPts val="400"/>
              </a:spcBef>
              <a:buFontTx/>
            </a:pPr>
            <a:r>
              <a:t>Category – classification; number – regression </a:t>
            </a:r>
            <a:endParaRPr sz="2300"/>
          </a:p>
          <a:p>
            <a:pPr lvl="1" marL="284163" indent="-284163">
              <a:spcBef>
                <a:spcPts val="1300"/>
              </a:spcBef>
              <a:buChar char="»"/>
              <a:defRPr sz="2300"/>
            </a:pPr>
            <a:r>
              <a:t>Have something we know about each instance that might help us estimate: </a:t>
            </a:r>
            <a:r>
              <a:rPr b="1"/>
              <a:t>features</a:t>
            </a:r>
          </a:p>
          <a:p>
            <a:pPr marL="0" indent="0">
              <a:buSzTx/>
              <a:buNone/>
              <a:defRPr sz="2300"/>
            </a:pPr>
          </a:p>
          <a:p>
            <a:pPr>
              <a:spcBef>
                <a:spcPts val="1300"/>
              </a:spcBef>
              <a:defRPr sz="2300"/>
            </a:pPr>
            <a:r>
              <a:t>Know the answer for some instances: </a:t>
            </a:r>
            <a:r>
              <a:rPr b="1"/>
              <a:t>labeled training set</a:t>
            </a:r>
          </a:p>
        </p:txBody>
      </p:sp>
      <p:grpSp>
        <p:nvGrpSpPr>
          <p:cNvPr id="455" name="Group 455"/>
          <p:cNvGrpSpPr/>
          <p:nvPr/>
        </p:nvGrpSpPr>
        <p:grpSpPr>
          <a:xfrm>
            <a:off x="927100" y="4673600"/>
            <a:ext cx="7353300" cy="1587500"/>
            <a:chOff x="0" y="0"/>
            <a:chExt cx="7353300" cy="1587500"/>
          </a:xfrm>
        </p:grpSpPr>
        <p:sp>
          <p:nvSpPr>
            <p:cNvPr id="453" name="Shape 453"/>
            <p:cNvSpPr/>
            <p:nvPr/>
          </p:nvSpPr>
          <p:spPr>
            <a:xfrm>
              <a:off x="0" y="0"/>
              <a:ext cx="7353300" cy="1587500"/>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defRPr sz="2000">
                  <a:solidFill>
                    <a:srgbClr val="FFFFFF"/>
                  </a:solidFill>
                  <a:latin typeface="DagnyPro-Bold"/>
                  <a:ea typeface="DagnyPro-Bold"/>
                  <a:cs typeface="DagnyPro-Bold"/>
                  <a:sym typeface="DagnyPro-Bold"/>
                </a:defRPr>
              </a:pPr>
            </a:p>
          </p:txBody>
        </p:sp>
        <p:sp>
          <p:nvSpPr>
            <p:cNvPr id="454" name="Shape 454"/>
            <p:cNvSpPr/>
            <p:nvPr/>
          </p:nvSpPr>
          <p:spPr>
            <a:xfrm>
              <a:off x="77494" y="259080"/>
              <a:ext cx="7198312" cy="1069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a:solidFill>
                    <a:srgbClr val="FFD200"/>
                  </a:solidFill>
                  <a:latin typeface="DagnyPro-Bold"/>
                  <a:ea typeface="DagnyPro-Bold"/>
                  <a:cs typeface="DagnyPro-Bold"/>
                  <a:sym typeface="DagnyPro-Bold"/>
                </a:defRPr>
              </a:pPr>
              <a:r>
                <a:t>The function you use doesn’t really matter</a:t>
              </a:r>
              <a:endParaRPr>
                <a:solidFill>
                  <a:srgbClr val="FFFFFF"/>
                </a:solidFill>
              </a:endParaRPr>
            </a:p>
            <a:p>
              <a:pPr>
                <a:defRPr sz="2000">
                  <a:solidFill>
                    <a:srgbClr val="FFFFFF"/>
                  </a:solidFill>
                  <a:latin typeface="DagnyPro-Bold"/>
                  <a:ea typeface="DagnyPro-Bold"/>
                  <a:cs typeface="DagnyPro-Bold"/>
                  <a:sym typeface="DagnyPro-Bold"/>
                </a:defRPr>
              </a:pPr>
              <a:r>
                <a:t>The function we used earlier was logistic regression</a:t>
              </a:r>
            </a:p>
            <a:p>
              <a:pPr>
                <a:defRPr sz="2000">
                  <a:solidFill>
                    <a:srgbClr val="FFFFFF"/>
                  </a:solidFill>
                  <a:latin typeface="DagnyPro-Bold"/>
                  <a:ea typeface="DagnyPro-Bold"/>
                  <a:cs typeface="DagnyPro-Bold"/>
                  <a:sym typeface="DagnyPro-Bold"/>
                </a:defRPr>
              </a:pPr>
              <a:r>
                <a:t>Others include SVM, nearest neighbor, neural networks</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2">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452">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452">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45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5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4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5" grpId="2"/>
      <p:bldP build="p" bldLvl="5" animBg="1" rev="0" advAuto="0" spid="452"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9" name="Shape 459"/>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0" name="Shape 460"/>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Unsupervised learning</a:t>
            </a:r>
          </a:p>
        </p:txBody>
      </p:sp>
      <p:sp>
        <p:nvSpPr>
          <p:cNvPr id="461" name="Shape 461"/>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62" name="Shape 462"/>
          <p:cNvSpPr/>
          <p:nvPr>
            <p:ph type="body" idx="1"/>
          </p:nvPr>
        </p:nvSpPr>
        <p:spPr>
          <a:xfrm>
            <a:off x="481076" y="1085850"/>
            <a:ext cx="8229601" cy="5048250"/>
          </a:xfrm>
          <a:prstGeom prst="rect">
            <a:avLst/>
          </a:prstGeom>
        </p:spPr>
        <p:txBody>
          <a:bodyPr/>
          <a:lstStyle/>
          <a:p>
            <a:pPr>
              <a:spcBef>
                <a:spcPts val="1300"/>
              </a:spcBef>
              <a:defRPr sz="2300"/>
            </a:pPr>
            <a:r>
              <a:t>Everything we just saw was called “supervised learning”</a:t>
            </a:r>
          </a:p>
          <a:p>
            <a:pPr>
              <a:spcBef>
                <a:spcPts val="1300"/>
              </a:spcBef>
              <a:defRPr sz="2300"/>
            </a:pPr>
            <a:r>
              <a:t>What if we don’t have labeled data?</a:t>
            </a:r>
          </a:p>
        </p:txBody>
      </p:sp>
      <p:pic>
        <p:nvPicPr>
          <p:cNvPr id="463" name="image30.png"/>
          <p:cNvPicPr>
            <a:picLocks noChangeAspect="1"/>
          </p:cNvPicPr>
          <p:nvPr/>
        </p:nvPicPr>
        <p:blipFill>
          <a:blip r:embed="rId2">
            <a:extLst/>
          </a:blip>
          <a:stretch>
            <a:fillRect/>
          </a:stretch>
        </p:blipFill>
        <p:spPr>
          <a:xfrm>
            <a:off x="3276600" y="3039149"/>
            <a:ext cx="3022600" cy="2993351"/>
          </a:xfrm>
          <a:prstGeom prst="rect">
            <a:avLst/>
          </a:prstGeom>
          <a:ln w="12700">
            <a:miter lim="400000"/>
          </a:ln>
        </p:spPr>
      </p:pic>
      <p:grpSp>
        <p:nvGrpSpPr>
          <p:cNvPr id="466" name="Group 466"/>
          <p:cNvGrpSpPr/>
          <p:nvPr/>
        </p:nvGrpSpPr>
        <p:grpSpPr>
          <a:xfrm>
            <a:off x="1333500" y="2171700"/>
            <a:ext cx="6515100" cy="4102100"/>
            <a:chOff x="0" y="0"/>
            <a:chExt cx="6515100" cy="4102100"/>
          </a:xfrm>
        </p:grpSpPr>
        <p:sp>
          <p:nvSpPr>
            <p:cNvPr id="464" name="Shape 464"/>
            <p:cNvSpPr/>
            <p:nvPr/>
          </p:nvSpPr>
          <p:spPr>
            <a:xfrm>
              <a:off x="0" y="0"/>
              <a:ext cx="6515100" cy="4102100"/>
            </a:xfrm>
            <a:prstGeom prst="roundRect">
              <a:avLst>
                <a:gd name="adj" fmla="val 16667"/>
              </a:avLst>
            </a:prstGeom>
            <a:noFill/>
            <a:ln w="38100" cap="flat">
              <a:solidFill>
                <a:schemeClr val="accent1"/>
              </a:solidFill>
              <a:prstDash val="solid"/>
              <a:round/>
            </a:ln>
            <a:effectLst/>
          </p:spPr>
          <p:txBody>
            <a:bodyPr wrap="square" lIns="45719" tIns="45719" rIns="45719" bIns="45719" numCol="1" anchor="t">
              <a:noAutofit/>
            </a:bodyPr>
            <a:lstStyle/>
            <a:p>
              <a:pPr>
                <a:defRPr>
                  <a:solidFill>
                    <a:schemeClr val="accent1"/>
                  </a:solidFill>
                  <a:latin typeface="DagnyPro-Bold"/>
                  <a:ea typeface="DagnyPro-Bold"/>
                  <a:cs typeface="DagnyPro-Bold"/>
                  <a:sym typeface="DagnyPro-Bold"/>
                </a:defRPr>
              </a:pPr>
            </a:p>
          </p:txBody>
        </p:sp>
        <p:sp>
          <p:nvSpPr>
            <p:cNvPr id="465" name="Shape 465"/>
            <p:cNvSpPr/>
            <p:nvPr/>
          </p:nvSpPr>
          <p:spPr>
            <a:xfrm>
              <a:off x="1638171" y="200248"/>
              <a:ext cx="3238758"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chemeClr val="accent1"/>
                  </a:solidFill>
                  <a:latin typeface="DagnyPro-Bold"/>
                  <a:ea typeface="DagnyPro-Bold"/>
                  <a:cs typeface="DagnyPro-Bold"/>
                  <a:sym typeface="DagnyPro-Bold"/>
                </a:defRPr>
              </a:lvl1pPr>
            </a:lstStyle>
            <a:p>
              <a:pPr/>
              <a:r>
                <a:t>Unsupervised Learning</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3"/>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6" grpId="3"/>
      <p:bldP build="whole" bldLvl="1" animBg="1" rev="0" advAuto="0" spid="462" grpId="1"/>
      <p:bldP build="whole" bldLvl="1" animBg="1" rev="0" advAuto="0" spid="463"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8" name="Shape 468"/>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9" name="Shape 469"/>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Unsupervised learning</a:t>
            </a:r>
          </a:p>
        </p:txBody>
      </p:sp>
      <p:sp>
        <p:nvSpPr>
          <p:cNvPr id="470" name="Shape 470"/>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71" name="Shape 471"/>
          <p:cNvSpPr/>
          <p:nvPr>
            <p:ph type="body" idx="1"/>
          </p:nvPr>
        </p:nvSpPr>
        <p:spPr>
          <a:xfrm>
            <a:off x="493776" y="1111250"/>
            <a:ext cx="8229601" cy="5048250"/>
          </a:xfrm>
          <a:prstGeom prst="rect">
            <a:avLst/>
          </a:prstGeom>
        </p:spPr>
        <p:txBody>
          <a:bodyPr/>
          <a:lstStyle/>
          <a:p>
            <a:pPr>
              <a:spcBef>
                <a:spcPts val="1300"/>
              </a:spcBef>
              <a:defRPr sz="2300"/>
            </a:pPr>
            <a:r>
              <a:t>Unsupervised learning is looking for patterns in the data</a:t>
            </a:r>
          </a:p>
          <a:p>
            <a:pPr>
              <a:spcBef>
                <a:spcPts val="1300"/>
              </a:spcBef>
              <a:defRPr sz="2300"/>
            </a:pPr>
            <a:r>
              <a:t>Don’t know the right answer, and there is no “right answer”</a:t>
            </a:r>
          </a:p>
          <a:p>
            <a:pPr>
              <a:spcBef>
                <a:spcPts val="1300"/>
              </a:spcBef>
              <a:defRPr sz="2300"/>
            </a:pPr>
            <a:r>
              <a:t>E.g., clustering – how many clusters are there?</a:t>
            </a:r>
          </a:p>
        </p:txBody>
      </p:sp>
      <p:pic>
        <p:nvPicPr>
          <p:cNvPr id="472" name="image31.png"/>
          <p:cNvPicPr>
            <a:picLocks noChangeAspect="1"/>
          </p:cNvPicPr>
          <p:nvPr/>
        </p:nvPicPr>
        <p:blipFill>
          <a:blip r:embed="rId2">
            <a:extLst/>
          </a:blip>
          <a:srcRect l="17457" t="23245" r="17148" b="28869"/>
          <a:stretch>
            <a:fillRect/>
          </a:stretch>
        </p:blipFill>
        <p:spPr>
          <a:xfrm>
            <a:off x="1600199" y="3657600"/>
            <a:ext cx="5994402" cy="1308101"/>
          </a:xfrm>
          <a:prstGeom prst="rect">
            <a:avLst/>
          </a:prstGeom>
          <a:ln w="12700">
            <a:miter lim="400000"/>
          </a:ln>
        </p:spPr>
      </p:pic>
      <p:sp>
        <p:nvSpPr>
          <p:cNvPr id="473" name="Shape 473"/>
          <p:cNvSpPr/>
          <p:nvPr/>
        </p:nvSpPr>
        <p:spPr>
          <a:xfrm>
            <a:off x="6692900" y="4826000"/>
            <a:ext cx="1371600" cy="4191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74" name="Shape 474"/>
          <p:cNvSpPr/>
          <p:nvPr/>
        </p:nvSpPr>
        <p:spPr>
          <a:xfrm>
            <a:off x="2260600" y="3949700"/>
            <a:ext cx="1371600" cy="4191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75" name="Shape 475"/>
          <p:cNvSpPr/>
          <p:nvPr/>
        </p:nvSpPr>
        <p:spPr>
          <a:xfrm>
            <a:off x="2349500" y="3594100"/>
            <a:ext cx="1371600" cy="4191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76" name="Shape 476"/>
          <p:cNvSpPr/>
          <p:nvPr/>
        </p:nvSpPr>
        <p:spPr>
          <a:xfrm>
            <a:off x="2413000" y="4102100"/>
            <a:ext cx="228600" cy="10668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77" name="Shape 477"/>
          <p:cNvSpPr/>
          <p:nvPr/>
        </p:nvSpPr>
        <p:spPr>
          <a:xfrm>
            <a:off x="3378200" y="4114800"/>
            <a:ext cx="381000" cy="10668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78" name="Shape 478"/>
          <p:cNvSpPr/>
          <p:nvPr/>
        </p:nvSpPr>
        <p:spPr>
          <a:xfrm>
            <a:off x="3962400" y="3594100"/>
            <a:ext cx="749300" cy="14351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79" name="Shape 479"/>
          <p:cNvSpPr/>
          <p:nvPr/>
        </p:nvSpPr>
        <p:spPr>
          <a:xfrm>
            <a:off x="4241800" y="4648200"/>
            <a:ext cx="1371600" cy="4191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
        <p:nvSpPr>
          <p:cNvPr id="480" name="Shape 480"/>
          <p:cNvSpPr/>
          <p:nvPr/>
        </p:nvSpPr>
        <p:spPr>
          <a:xfrm>
            <a:off x="1028700" y="4216400"/>
            <a:ext cx="1371600" cy="419100"/>
          </a:xfrm>
          <a:prstGeom prst="rect">
            <a:avLst/>
          </a:prstGeom>
          <a:solidFill>
            <a:srgbClr val="FFFFFF"/>
          </a:solidFill>
          <a:ln w="12700">
            <a:miter lim="400000"/>
          </a:ln>
        </p:spPr>
        <p:txBody>
          <a:bodyPr lIns="45719" rIns="45719" anchor="ctr"/>
          <a:lstStyle/>
          <a:p>
            <a:pPr>
              <a:defRPr>
                <a:solidFill>
                  <a:srgbClr val="FFFFFF"/>
                </a:solidFill>
                <a:latin typeface="DagnyPro-Bold"/>
                <a:ea typeface="DagnyPro-Bold"/>
                <a:cs typeface="DagnyPro-Bold"/>
                <a:sym typeface="DagnyPro-Bold"/>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71">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2" fill="hold">
                                  <p:stCondLst>
                                    <p:cond delay="0"/>
                                  </p:stCondLst>
                                  <p:iterate type="el" backwards="0">
                                    <p:tmAbs val="0"/>
                                  </p:iterate>
                                  <p:childTnLst>
                                    <p:set>
                                      <p:cBhvr>
                                        <p:cTn id="13" fill="hold"/>
                                        <p:tgtEl>
                                          <p:spTgt spid="4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2" grpId="2"/>
      <p:bldP build="p" bldLvl="5" animBg="1" rev="0" advAuto="0" spid="47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Num" sz="quarter" idx="2"/>
          </p:nvPr>
        </p:nvSpPr>
        <p:spPr>
          <a:xfrm>
            <a:off x="8914218" y="6559867"/>
            <a:ext cx="153582"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5" name="Shape 275"/>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What is Machine Learning</a:t>
            </a:r>
          </a:p>
        </p:txBody>
      </p:sp>
      <p:sp>
        <p:nvSpPr>
          <p:cNvPr id="276" name="Shape 276"/>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277" name="Shape 277"/>
          <p:cNvSpPr/>
          <p:nvPr>
            <p:ph type="body" idx="1"/>
          </p:nvPr>
        </p:nvSpPr>
        <p:spPr>
          <a:xfrm>
            <a:off x="493776" y="1111250"/>
            <a:ext cx="8229601" cy="5048250"/>
          </a:xfrm>
          <a:prstGeom prst="rect">
            <a:avLst/>
          </a:prstGeom>
        </p:spPr>
        <p:txBody>
          <a:bodyPr/>
          <a:lstStyle/>
          <a:p>
            <a:pPr>
              <a:defRPr sz="2400"/>
            </a:pPr>
          </a:p>
          <a:p>
            <a:pPr>
              <a:defRPr sz="2400"/>
            </a:pPr>
          </a:p>
          <a:p>
            <a:pPr>
              <a:spcBef>
                <a:spcPts val="1400"/>
              </a:spcBef>
              <a:defRPr sz="2400"/>
            </a:pPr>
            <a:r>
              <a:t>Estimate an unknown value</a:t>
            </a:r>
          </a:p>
          <a:p>
            <a:pPr lvl="1" marL="692150" indent="-234950">
              <a:spcBef>
                <a:spcPts val="500"/>
              </a:spcBef>
              <a:buFontTx/>
              <a:defRPr sz="2200"/>
            </a:pPr>
            <a:r>
              <a:t>Predict future usage </a:t>
            </a:r>
          </a:p>
        </p:txBody>
      </p:sp>
      <p:sp>
        <p:nvSpPr>
          <p:cNvPr id="278" name="Shape 278"/>
          <p:cNvSpPr/>
          <p:nvPr/>
        </p:nvSpPr>
        <p:spPr>
          <a:xfrm>
            <a:off x="317505" y="1295400"/>
            <a:ext cx="8544233" cy="485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a:defRPr b="1" sz="2600">
                <a:solidFill>
                  <a:schemeClr val="accent1"/>
                </a:solidFill>
                <a:latin typeface="Dagny offc"/>
                <a:ea typeface="Dagny offc"/>
                <a:cs typeface="Dagny offc"/>
                <a:sym typeface="Dagny offc"/>
              </a:defRPr>
            </a:lvl1pPr>
          </a:lstStyle>
          <a:p>
            <a:pPr/>
            <a:r>
              <a:t>algorithms that solve a problem by learning from data</a:t>
            </a:r>
          </a:p>
        </p:txBody>
      </p:sp>
      <p:pic>
        <p:nvPicPr>
          <p:cNvPr id="279" name="image18.png" descr="Screen Shot 2015-01-30 at 3.45.54 PM.png"/>
          <p:cNvPicPr>
            <a:picLocks noChangeAspect="1"/>
          </p:cNvPicPr>
          <p:nvPr/>
        </p:nvPicPr>
        <p:blipFill>
          <a:blip r:embed="rId2">
            <a:extLst/>
          </a:blip>
          <a:stretch>
            <a:fillRect/>
          </a:stretch>
        </p:blipFill>
        <p:spPr>
          <a:xfrm>
            <a:off x="1803402" y="3065872"/>
            <a:ext cx="6337303" cy="341113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7">
                                            <p:txEl>
                                              <p:pRg st="2" end="2"/>
                                            </p:txEl>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7">
                                            <p:txEl>
                                              <p:pRg st="3" end="3"/>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2"/>
      <p:bldP build="p" bldLvl="1" animBg="1" rev="0" advAuto="0" spid="277"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3" name="Shape 483"/>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Unsupervised learning</a:t>
            </a:r>
          </a:p>
        </p:txBody>
      </p:sp>
      <p:sp>
        <p:nvSpPr>
          <p:cNvPr id="484" name="Shape 484"/>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85" name="Shape 485"/>
          <p:cNvSpPr/>
          <p:nvPr>
            <p:ph type="body" idx="1"/>
          </p:nvPr>
        </p:nvSpPr>
        <p:spPr>
          <a:xfrm>
            <a:off x="493776" y="1111250"/>
            <a:ext cx="8229601" cy="5048250"/>
          </a:xfrm>
          <a:prstGeom prst="rect">
            <a:avLst/>
          </a:prstGeom>
        </p:spPr>
        <p:txBody>
          <a:bodyPr/>
          <a:lstStyle/>
          <a:p>
            <a:pPr>
              <a:spcBef>
                <a:spcPts val="1300"/>
              </a:spcBef>
              <a:defRPr sz="2300"/>
            </a:pPr>
            <a:r>
              <a:t>Unsupervised learning is looking for patterns in the data</a:t>
            </a:r>
          </a:p>
          <a:p>
            <a:pPr>
              <a:spcBef>
                <a:spcPts val="1300"/>
              </a:spcBef>
              <a:defRPr sz="2300"/>
            </a:pPr>
            <a:r>
              <a:t>Don’t know the right answer, and there is no “right answer”</a:t>
            </a:r>
          </a:p>
          <a:p>
            <a:pPr>
              <a:spcBef>
                <a:spcPts val="1300"/>
              </a:spcBef>
              <a:defRPr sz="2300"/>
            </a:pPr>
            <a:r>
              <a:t>E.g., clustering – how many clusters are there?</a:t>
            </a:r>
          </a:p>
        </p:txBody>
      </p:sp>
      <p:pic>
        <p:nvPicPr>
          <p:cNvPr id="486" name="image32.png"/>
          <p:cNvPicPr>
            <a:picLocks noChangeAspect="1"/>
          </p:cNvPicPr>
          <p:nvPr/>
        </p:nvPicPr>
        <p:blipFill>
          <a:blip r:embed="rId2">
            <a:extLst/>
          </a:blip>
          <a:stretch>
            <a:fillRect/>
          </a:stretch>
        </p:blipFill>
        <p:spPr>
          <a:xfrm>
            <a:off x="0" y="3063432"/>
            <a:ext cx="9144000" cy="2725035"/>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Shape 488"/>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9" name="Shape 489"/>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Unsupervised learning</a:t>
            </a:r>
          </a:p>
        </p:txBody>
      </p:sp>
      <p:sp>
        <p:nvSpPr>
          <p:cNvPr id="490" name="Shape 490"/>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91" name="Shape 491"/>
          <p:cNvSpPr/>
          <p:nvPr>
            <p:ph type="body" idx="1"/>
          </p:nvPr>
        </p:nvSpPr>
        <p:spPr>
          <a:xfrm>
            <a:off x="493776" y="1111250"/>
            <a:ext cx="8229601" cy="5048250"/>
          </a:xfrm>
          <a:prstGeom prst="rect">
            <a:avLst/>
          </a:prstGeom>
        </p:spPr>
        <p:txBody>
          <a:bodyPr/>
          <a:lstStyle/>
          <a:p>
            <a:pPr>
              <a:spcBef>
                <a:spcPts val="1300"/>
              </a:spcBef>
              <a:defRPr sz="2300"/>
            </a:pPr>
            <a:r>
              <a:t>Unsupervised learning is looking for patterns in the data</a:t>
            </a:r>
          </a:p>
          <a:p>
            <a:pPr>
              <a:spcBef>
                <a:spcPts val="1300"/>
              </a:spcBef>
              <a:defRPr sz="2300"/>
            </a:pPr>
            <a:r>
              <a:t>Don’t know the right answer, and there is no “right answer”</a:t>
            </a:r>
          </a:p>
          <a:p>
            <a:pPr>
              <a:spcBef>
                <a:spcPts val="1300"/>
              </a:spcBef>
              <a:defRPr sz="2300"/>
            </a:pPr>
            <a:r>
              <a:t>E.g., clustering – how many clusters are there?</a:t>
            </a:r>
          </a:p>
        </p:txBody>
      </p:sp>
      <p:pic>
        <p:nvPicPr>
          <p:cNvPr id="492" name="image33.png"/>
          <p:cNvPicPr>
            <a:picLocks noChangeAspect="1"/>
          </p:cNvPicPr>
          <p:nvPr/>
        </p:nvPicPr>
        <p:blipFill>
          <a:blip r:embed="rId2">
            <a:extLst/>
          </a:blip>
          <a:stretch>
            <a:fillRect/>
          </a:stretch>
        </p:blipFill>
        <p:spPr>
          <a:xfrm>
            <a:off x="0" y="3146826"/>
            <a:ext cx="9144000" cy="2558246"/>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5" name="Shape 495"/>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Unsupervised learning</a:t>
            </a:r>
          </a:p>
        </p:txBody>
      </p:sp>
      <p:sp>
        <p:nvSpPr>
          <p:cNvPr id="496" name="Shape 496"/>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497" name="Shape 497"/>
          <p:cNvSpPr/>
          <p:nvPr>
            <p:ph type="body" idx="1"/>
          </p:nvPr>
        </p:nvSpPr>
        <p:spPr>
          <a:xfrm>
            <a:off x="493776" y="1111250"/>
            <a:ext cx="8229601" cy="5048250"/>
          </a:xfrm>
          <a:prstGeom prst="rect">
            <a:avLst/>
          </a:prstGeom>
        </p:spPr>
        <p:txBody>
          <a:bodyPr/>
          <a:lstStyle/>
          <a:p>
            <a:pPr>
              <a:spcBef>
                <a:spcPts val="1300"/>
              </a:spcBef>
              <a:defRPr sz="2300"/>
            </a:pPr>
            <a:r>
              <a:t>Unsupervised learning is looking for patterns in the data</a:t>
            </a:r>
          </a:p>
          <a:p>
            <a:pPr>
              <a:spcBef>
                <a:spcPts val="1300"/>
              </a:spcBef>
              <a:defRPr sz="2300"/>
            </a:pPr>
            <a:r>
              <a:t>Don’t know the right answer, and there is no “right answer”</a:t>
            </a:r>
          </a:p>
          <a:p>
            <a:pPr>
              <a:spcBef>
                <a:spcPts val="1300"/>
              </a:spcBef>
              <a:defRPr sz="2300"/>
            </a:pPr>
            <a:r>
              <a:t>E.g., clustering – how many clusters are there?</a:t>
            </a:r>
          </a:p>
        </p:txBody>
      </p:sp>
      <p:pic>
        <p:nvPicPr>
          <p:cNvPr id="498" name="image34.png"/>
          <p:cNvPicPr>
            <a:picLocks noChangeAspect="1"/>
          </p:cNvPicPr>
          <p:nvPr/>
        </p:nvPicPr>
        <p:blipFill>
          <a:blip r:embed="rId2">
            <a:extLst/>
          </a:blip>
          <a:stretch>
            <a:fillRect/>
          </a:stretch>
        </p:blipFill>
        <p:spPr>
          <a:xfrm>
            <a:off x="0" y="3383515"/>
            <a:ext cx="9144000" cy="2084867"/>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0" name="Shape 500"/>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1" name="Shape 501"/>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Data Science workflow</a:t>
            </a:r>
          </a:p>
        </p:txBody>
      </p:sp>
      <p:sp>
        <p:nvSpPr>
          <p:cNvPr id="502" name="Shape 502"/>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pic>
        <p:nvPicPr>
          <p:cNvPr id="503" name="image35.png" descr="1-1.png"/>
          <p:cNvPicPr>
            <a:picLocks noChangeAspect="1"/>
          </p:cNvPicPr>
          <p:nvPr/>
        </p:nvPicPr>
        <p:blipFill>
          <a:blip r:embed="rId2">
            <a:extLst/>
          </a:blip>
          <a:stretch>
            <a:fillRect/>
          </a:stretch>
        </p:blipFill>
        <p:spPr>
          <a:xfrm>
            <a:off x="503268" y="1778002"/>
            <a:ext cx="487336" cy="487336"/>
          </a:xfrm>
          <a:prstGeom prst="rect">
            <a:avLst/>
          </a:prstGeom>
          <a:ln w="12700">
            <a:miter lim="400000"/>
          </a:ln>
        </p:spPr>
      </p:pic>
      <p:sp>
        <p:nvSpPr>
          <p:cNvPr id="504" name="Shape 504"/>
          <p:cNvSpPr/>
          <p:nvPr/>
        </p:nvSpPr>
        <p:spPr>
          <a:xfrm>
            <a:off x="1112865" y="1397000"/>
            <a:ext cx="2362201" cy="1577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a:solidFill>
                  <a:schemeClr val="accent2"/>
                </a:solidFill>
                <a:latin typeface="DagnyPro-Bold"/>
                <a:ea typeface="DagnyPro-Bold"/>
                <a:cs typeface="DagnyPro-Bold"/>
                <a:sym typeface="DagnyPro-Bold"/>
              </a:defRPr>
            </a:pPr>
            <a:r>
              <a:t>Research</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Data exploration</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Accuracy testing</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Prototyping</a:t>
            </a:r>
            <a:endParaRPr>
              <a:solidFill>
                <a:srgbClr val="FFFFFF"/>
              </a:solidFill>
            </a:endParaRPr>
          </a:p>
        </p:txBody>
      </p:sp>
      <p:sp>
        <p:nvSpPr>
          <p:cNvPr id="505" name="Shape 505"/>
          <p:cNvSpPr/>
          <p:nvPr/>
        </p:nvSpPr>
        <p:spPr>
          <a:xfrm>
            <a:off x="2636865" y="2759673"/>
            <a:ext cx="2362201" cy="129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a:solidFill>
                  <a:schemeClr val="accent2"/>
                </a:solidFill>
                <a:latin typeface="DagnyPro-Bold"/>
                <a:ea typeface="DagnyPro-Bold"/>
                <a:cs typeface="DagnyPro-Bold"/>
                <a:sym typeface="DagnyPro-Bold"/>
              </a:defRPr>
            </a:pPr>
            <a:r>
              <a:t>Initial Rollout</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Professional Service</a:t>
            </a:r>
          </a:p>
          <a:p>
            <a:pPr marL="285750" indent="-285750" algn="l">
              <a:buSzPct val="100000"/>
              <a:buFont typeface="Arial"/>
              <a:buChar char="•"/>
              <a:defRPr sz="1800">
                <a:solidFill>
                  <a:schemeClr val="accent2"/>
                </a:solidFill>
                <a:latin typeface="DagnyPro-Bold"/>
                <a:ea typeface="DagnyPro-Bold"/>
                <a:cs typeface="DagnyPro-Bold"/>
                <a:sym typeface="DagnyPro-Bold"/>
              </a:defRPr>
            </a:pPr>
            <a:r>
              <a:t>Pilot</a:t>
            </a:r>
          </a:p>
        </p:txBody>
      </p:sp>
      <p:sp>
        <p:nvSpPr>
          <p:cNvPr id="506" name="Shape 506"/>
          <p:cNvSpPr/>
          <p:nvPr/>
        </p:nvSpPr>
        <p:spPr>
          <a:xfrm>
            <a:off x="4237065" y="3930470"/>
            <a:ext cx="3429001" cy="129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a:solidFill>
                  <a:schemeClr val="accent2"/>
                </a:solidFill>
                <a:latin typeface="DagnyPro-Bold"/>
                <a:ea typeface="DagnyPro-Bold"/>
                <a:cs typeface="DagnyPro-Bold"/>
                <a:sym typeface="DagnyPro-Bold"/>
              </a:defRPr>
            </a:pPr>
            <a:r>
              <a:t>General Availability</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Productionalized as a service</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Available to all clients</a:t>
            </a:r>
            <a:endParaRPr>
              <a:solidFill>
                <a:srgbClr val="FFFFFF"/>
              </a:solidFill>
            </a:endParaRPr>
          </a:p>
        </p:txBody>
      </p:sp>
      <p:sp>
        <p:nvSpPr>
          <p:cNvPr id="507" name="Shape 507"/>
          <p:cNvSpPr/>
          <p:nvPr/>
        </p:nvSpPr>
        <p:spPr>
          <a:xfrm>
            <a:off x="5943600" y="5172674"/>
            <a:ext cx="2743200" cy="101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a:solidFill>
                  <a:schemeClr val="accent2"/>
                </a:solidFill>
                <a:latin typeface="DagnyPro-Bold"/>
                <a:ea typeface="DagnyPro-Bold"/>
                <a:cs typeface="DagnyPro-Bold"/>
                <a:sym typeface="DagnyPro-Bold"/>
              </a:defRPr>
            </a:pPr>
            <a:r>
              <a:t>Research</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Continued exploration</a:t>
            </a:r>
            <a:endParaRPr>
              <a:solidFill>
                <a:srgbClr val="FFFFFF"/>
              </a:solidFill>
            </a:endParaRPr>
          </a:p>
          <a:p>
            <a:pPr marL="285750" indent="-285750" algn="l">
              <a:buSzPct val="100000"/>
              <a:buFont typeface="Arial"/>
              <a:buChar char="•"/>
              <a:defRPr sz="1800">
                <a:solidFill>
                  <a:schemeClr val="accent2"/>
                </a:solidFill>
                <a:latin typeface="DagnyPro-Bold"/>
                <a:ea typeface="DagnyPro-Bold"/>
                <a:cs typeface="DagnyPro-Bold"/>
                <a:sym typeface="DagnyPro-Bold"/>
              </a:defRPr>
            </a:pPr>
            <a:r>
              <a:t>Accuracy testing</a:t>
            </a:r>
          </a:p>
        </p:txBody>
      </p:sp>
      <p:pic>
        <p:nvPicPr>
          <p:cNvPr id="508" name="image36.png" descr="1-1.png"/>
          <p:cNvPicPr>
            <a:picLocks noChangeAspect="1"/>
          </p:cNvPicPr>
          <p:nvPr/>
        </p:nvPicPr>
        <p:blipFill>
          <a:blip r:embed="rId3">
            <a:extLst/>
          </a:blip>
          <a:stretch>
            <a:fillRect/>
          </a:stretch>
        </p:blipFill>
        <p:spPr>
          <a:xfrm>
            <a:off x="2027265" y="3073400"/>
            <a:ext cx="533401" cy="533400"/>
          </a:xfrm>
          <a:prstGeom prst="rect">
            <a:avLst/>
          </a:prstGeom>
          <a:ln w="12700">
            <a:miter lim="400000"/>
          </a:ln>
        </p:spPr>
      </p:pic>
      <p:pic>
        <p:nvPicPr>
          <p:cNvPr id="509" name="image37.png" descr="1-1.png"/>
          <p:cNvPicPr>
            <a:picLocks noChangeAspect="1"/>
          </p:cNvPicPr>
          <p:nvPr/>
        </p:nvPicPr>
        <p:blipFill>
          <a:blip r:embed="rId4">
            <a:extLst/>
          </a:blip>
          <a:stretch>
            <a:fillRect/>
          </a:stretch>
        </p:blipFill>
        <p:spPr>
          <a:xfrm>
            <a:off x="3551265" y="4216400"/>
            <a:ext cx="609601" cy="609600"/>
          </a:xfrm>
          <a:prstGeom prst="rect">
            <a:avLst/>
          </a:prstGeom>
          <a:ln w="12700">
            <a:miter lim="400000"/>
          </a:ln>
        </p:spPr>
      </p:pic>
      <p:pic>
        <p:nvPicPr>
          <p:cNvPr id="510" name="image35.png" descr="1-1.png"/>
          <p:cNvPicPr>
            <a:picLocks noChangeAspect="1"/>
          </p:cNvPicPr>
          <p:nvPr/>
        </p:nvPicPr>
        <p:blipFill>
          <a:blip r:embed="rId2">
            <a:extLst/>
          </a:blip>
          <a:stretch>
            <a:fillRect/>
          </a:stretch>
        </p:blipFill>
        <p:spPr>
          <a:xfrm>
            <a:off x="5303868" y="5532466"/>
            <a:ext cx="487336" cy="487336"/>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2" name="image47.jpg"/>
          <p:cNvPicPr>
            <a:picLocks noChangeAspect="1"/>
          </p:cNvPicPr>
          <p:nvPr/>
        </p:nvPicPr>
        <p:blipFill>
          <a:blip r:embed="rId2">
            <a:extLst/>
          </a:blip>
          <a:stretch>
            <a:fillRect/>
          </a:stretch>
        </p:blipFill>
        <p:spPr>
          <a:xfrm>
            <a:off x="0" y="0"/>
            <a:ext cx="9150519" cy="6862890"/>
          </a:xfrm>
          <a:prstGeom prst="rect">
            <a:avLst/>
          </a:prstGeom>
          <a:ln w="12700">
            <a:miter lim="400000"/>
          </a:ln>
        </p:spPr>
      </p:pic>
      <p:grpSp>
        <p:nvGrpSpPr>
          <p:cNvPr id="515" name="Group 515"/>
          <p:cNvGrpSpPr/>
          <p:nvPr/>
        </p:nvGrpSpPr>
        <p:grpSpPr>
          <a:xfrm>
            <a:off x="304805" y="1631375"/>
            <a:ext cx="5181595" cy="3474025"/>
            <a:chOff x="0" y="0"/>
            <a:chExt cx="5181594" cy="3474023"/>
          </a:xfrm>
        </p:grpSpPr>
        <p:pic>
          <p:nvPicPr>
            <p:cNvPr id="513" name="image21.png"/>
            <p:cNvPicPr>
              <a:picLocks noChangeAspect="1"/>
            </p:cNvPicPr>
            <p:nvPr/>
          </p:nvPicPr>
          <p:blipFill>
            <a:blip r:embed="rId3">
              <a:extLst/>
            </a:blip>
            <a:srcRect l="9895" t="5700" r="6249" b="6904"/>
            <a:stretch>
              <a:fillRect/>
            </a:stretch>
          </p:blipFill>
          <p:spPr>
            <a:xfrm>
              <a:off x="6421" y="-1"/>
              <a:ext cx="5168754" cy="3474024"/>
            </a:xfrm>
            <a:prstGeom prst="rect">
              <a:avLst/>
            </a:prstGeom>
            <a:ln w="12700" cap="flat">
              <a:noFill/>
              <a:miter lim="400000"/>
            </a:ln>
            <a:effectLst/>
          </p:spPr>
        </p:pic>
        <p:sp>
          <p:nvSpPr>
            <p:cNvPr id="514" name="Shape 514"/>
            <p:cNvSpPr/>
            <p:nvPr/>
          </p:nvSpPr>
          <p:spPr>
            <a:xfrm>
              <a:off x="0" y="0"/>
              <a:ext cx="5181595" cy="3474024"/>
            </a:xfrm>
            <a:prstGeom prst="rect">
              <a:avLst/>
            </a:prstGeom>
            <a:noFill/>
            <a:ln w="9525"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grpSp>
      <p:sp>
        <p:nvSpPr>
          <p:cNvPr id="516" name="Shape 516"/>
          <p:cNvSpPr/>
          <p:nvPr>
            <p:ph type="title"/>
          </p:nvPr>
        </p:nvSpPr>
        <p:spPr>
          <a:xfrm>
            <a:off x="208602" y="5123460"/>
            <a:ext cx="6877999" cy="1505940"/>
          </a:xfrm>
          <a:prstGeom prst="rect">
            <a:avLst/>
          </a:prstGeom>
        </p:spPr>
        <p:txBody>
          <a:bodyPr/>
          <a:lstStyle>
            <a:lvl1pPr>
              <a:lnSpc>
                <a:spcPts val="4200"/>
              </a:lnSpc>
              <a:defRPr sz="4400">
                <a:solidFill>
                  <a:srgbClr val="FFFFFF"/>
                </a:solidFill>
              </a:defRPr>
            </a:lvl1pPr>
          </a:lstStyle>
          <a:p>
            <a:pPr/>
            <a:r>
              <a:t>Personalization Through Load Curve Analysis</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9" name="Shape 519"/>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Load Curves – All Customers</a:t>
            </a:r>
          </a:p>
        </p:txBody>
      </p:sp>
      <p:sp>
        <p:nvSpPr>
          <p:cNvPr id="520" name="Shape 520"/>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pic>
        <p:nvPicPr>
          <p:cNvPr id="521" name="image48.png"/>
          <p:cNvPicPr>
            <a:picLocks noChangeAspect="1"/>
          </p:cNvPicPr>
          <p:nvPr/>
        </p:nvPicPr>
        <p:blipFill>
          <a:blip r:embed="rId2">
            <a:extLst/>
          </a:blip>
          <a:stretch>
            <a:fillRect/>
          </a:stretch>
        </p:blipFill>
        <p:spPr>
          <a:xfrm>
            <a:off x="618914" y="914402"/>
            <a:ext cx="7351442" cy="5358385"/>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3" name="Shape 523"/>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4" name="Shape 524"/>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Load Curves – All Customers</a:t>
            </a:r>
          </a:p>
        </p:txBody>
      </p:sp>
      <p:sp>
        <p:nvSpPr>
          <p:cNvPr id="525" name="Shape 525"/>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pic>
        <p:nvPicPr>
          <p:cNvPr id="526" name="image49.png"/>
          <p:cNvPicPr>
            <a:picLocks noChangeAspect="1"/>
          </p:cNvPicPr>
          <p:nvPr/>
        </p:nvPicPr>
        <p:blipFill>
          <a:blip r:embed="rId2">
            <a:extLst/>
          </a:blip>
          <a:stretch>
            <a:fillRect/>
          </a:stretch>
        </p:blipFill>
        <p:spPr>
          <a:xfrm>
            <a:off x="609604" y="914402"/>
            <a:ext cx="7370065" cy="5358385"/>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8" name="Shape 528"/>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9" name="Shape 529"/>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Load Curves – All Customers</a:t>
            </a:r>
          </a:p>
        </p:txBody>
      </p:sp>
      <p:sp>
        <p:nvSpPr>
          <p:cNvPr id="530" name="Shape 530"/>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pic>
        <p:nvPicPr>
          <p:cNvPr id="531" name="image21.png"/>
          <p:cNvPicPr>
            <a:picLocks noChangeAspect="1"/>
          </p:cNvPicPr>
          <p:nvPr/>
        </p:nvPicPr>
        <p:blipFill>
          <a:blip r:embed="rId2">
            <a:extLst/>
          </a:blip>
          <a:stretch>
            <a:fillRect/>
          </a:stretch>
        </p:blipFill>
        <p:spPr>
          <a:xfrm>
            <a:off x="609604" y="914402"/>
            <a:ext cx="7370066" cy="5358385"/>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3" name="Shape 533"/>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4" name="Shape 534"/>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Load Curve Archetypes</a:t>
            </a:r>
          </a:p>
        </p:txBody>
      </p:sp>
      <p:sp>
        <p:nvSpPr>
          <p:cNvPr id="535" name="Shape 535"/>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536" name="Shape 536"/>
          <p:cNvSpPr/>
          <p:nvPr/>
        </p:nvSpPr>
        <p:spPr>
          <a:xfrm>
            <a:off x="562876" y="1391728"/>
            <a:ext cx="2614742" cy="2396061"/>
          </a:xfrm>
          <a:prstGeom prst="rect">
            <a:avLst/>
          </a:prstGeom>
          <a:solidFill>
            <a:srgbClr val="F2F2F2"/>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defRPr sz="1600">
                <a:solidFill>
                  <a:srgbClr val="FFFFFF"/>
                </a:solidFill>
              </a:defRPr>
            </a:pPr>
          </a:p>
        </p:txBody>
      </p:sp>
      <p:grpSp>
        <p:nvGrpSpPr>
          <p:cNvPr id="539" name="Group 539"/>
          <p:cNvGrpSpPr/>
          <p:nvPr/>
        </p:nvGrpSpPr>
        <p:grpSpPr>
          <a:xfrm>
            <a:off x="562876" y="1391728"/>
            <a:ext cx="2614742" cy="291675"/>
            <a:chOff x="0" y="0"/>
            <a:chExt cx="2614740" cy="291673"/>
          </a:xfrm>
        </p:grpSpPr>
        <p:sp>
          <p:nvSpPr>
            <p:cNvPr id="537" name="Shape 537"/>
            <p:cNvSpPr/>
            <p:nvPr/>
          </p:nvSpPr>
          <p:spPr>
            <a:xfrm>
              <a:off x="0" y="-1"/>
              <a:ext cx="2614741" cy="291675"/>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538" name="Shape 538"/>
            <p:cNvSpPr/>
            <p:nvPr/>
          </p:nvSpPr>
          <p:spPr>
            <a:xfrm>
              <a:off x="866938" y="69636"/>
              <a:ext cx="880865"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1000">
                  <a:solidFill>
                    <a:srgbClr val="FFFFFF"/>
                  </a:solidFill>
                </a:defRPr>
              </a:lvl1pPr>
            </a:lstStyle>
            <a:p>
              <a:pPr/>
              <a:r>
                <a:t>Steady Eddies</a:t>
              </a:r>
            </a:p>
          </p:txBody>
        </p:sp>
      </p:grpSp>
      <p:sp>
        <p:nvSpPr>
          <p:cNvPr id="540" name="Shape 540"/>
          <p:cNvSpPr/>
          <p:nvPr/>
        </p:nvSpPr>
        <p:spPr>
          <a:xfrm>
            <a:off x="4615336" y="3913297"/>
            <a:ext cx="2614742" cy="2396062"/>
          </a:xfrm>
          <a:prstGeom prst="rect">
            <a:avLst/>
          </a:prstGeom>
          <a:solidFill>
            <a:srgbClr val="F2F2F2"/>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defRPr sz="1600">
                <a:solidFill>
                  <a:srgbClr val="FFFFFF"/>
                </a:solidFill>
              </a:defRPr>
            </a:pPr>
          </a:p>
        </p:txBody>
      </p:sp>
      <p:grpSp>
        <p:nvGrpSpPr>
          <p:cNvPr id="543" name="Group 543"/>
          <p:cNvGrpSpPr/>
          <p:nvPr/>
        </p:nvGrpSpPr>
        <p:grpSpPr>
          <a:xfrm>
            <a:off x="4615336" y="3913297"/>
            <a:ext cx="2614742" cy="291674"/>
            <a:chOff x="0" y="0"/>
            <a:chExt cx="2614740" cy="291673"/>
          </a:xfrm>
        </p:grpSpPr>
        <p:sp>
          <p:nvSpPr>
            <p:cNvPr id="541" name="Shape 541"/>
            <p:cNvSpPr/>
            <p:nvPr/>
          </p:nvSpPr>
          <p:spPr>
            <a:xfrm>
              <a:off x="0" y="-1"/>
              <a:ext cx="2614741" cy="291675"/>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b="1" sz="1000">
                  <a:solidFill>
                    <a:srgbClr val="FFFFFF"/>
                  </a:solidFill>
                </a:defRPr>
              </a:pPr>
            </a:p>
          </p:txBody>
        </p:sp>
        <p:sp>
          <p:nvSpPr>
            <p:cNvPr id="542" name="Shape 542"/>
            <p:cNvSpPr/>
            <p:nvPr/>
          </p:nvSpPr>
          <p:spPr>
            <a:xfrm>
              <a:off x="993938" y="69636"/>
              <a:ext cx="626865"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1000">
                  <a:solidFill>
                    <a:srgbClr val="FFFFFF"/>
                  </a:solidFill>
                </a:defRPr>
              </a:lvl1pPr>
            </a:lstStyle>
            <a:p>
              <a:pPr/>
              <a:r>
                <a:t>Daytimers</a:t>
              </a:r>
            </a:p>
          </p:txBody>
        </p:sp>
      </p:grpSp>
      <p:sp>
        <p:nvSpPr>
          <p:cNvPr id="544" name="Shape 544"/>
          <p:cNvSpPr/>
          <p:nvPr/>
        </p:nvSpPr>
        <p:spPr>
          <a:xfrm>
            <a:off x="5965697" y="1391728"/>
            <a:ext cx="2614742" cy="2396061"/>
          </a:xfrm>
          <a:prstGeom prst="rect">
            <a:avLst/>
          </a:prstGeom>
          <a:solidFill>
            <a:srgbClr val="F2F2F2"/>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defRPr sz="1600">
                <a:solidFill>
                  <a:srgbClr val="FFFFFF"/>
                </a:solidFill>
              </a:defRPr>
            </a:pPr>
          </a:p>
        </p:txBody>
      </p:sp>
      <p:grpSp>
        <p:nvGrpSpPr>
          <p:cNvPr id="547" name="Group 547"/>
          <p:cNvGrpSpPr/>
          <p:nvPr/>
        </p:nvGrpSpPr>
        <p:grpSpPr>
          <a:xfrm>
            <a:off x="5965697" y="1391728"/>
            <a:ext cx="2614742" cy="291675"/>
            <a:chOff x="0" y="0"/>
            <a:chExt cx="2614740" cy="291673"/>
          </a:xfrm>
        </p:grpSpPr>
        <p:sp>
          <p:nvSpPr>
            <p:cNvPr id="545" name="Shape 545"/>
            <p:cNvSpPr/>
            <p:nvPr/>
          </p:nvSpPr>
          <p:spPr>
            <a:xfrm>
              <a:off x="0" y="-1"/>
              <a:ext cx="2614741" cy="291675"/>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546" name="Shape 546"/>
            <p:cNvSpPr/>
            <p:nvPr/>
          </p:nvSpPr>
          <p:spPr>
            <a:xfrm>
              <a:off x="969412" y="69636"/>
              <a:ext cx="675917"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1000">
                  <a:solidFill>
                    <a:srgbClr val="FFFFFF"/>
                  </a:solidFill>
                </a:defRPr>
              </a:lvl1pPr>
            </a:lstStyle>
            <a:p>
              <a:pPr/>
              <a:r>
                <a:t>Night Owls</a:t>
              </a:r>
            </a:p>
          </p:txBody>
        </p:sp>
      </p:grpSp>
      <p:grpSp>
        <p:nvGrpSpPr>
          <p:cNvPr id="580" name="Group 580"/>
          <p:cNvGrpSpPr/>
          <p:nvPr/>
        </p:nvGrpSpPr>
        <p:grpSpPr>
          <a:xfrm>
            <a:off x="752595" y="1778000"/>
            <a:ext cx="2249470" cy="1949434"/>
            <a:chOff x="0" y="0"/>
            <a:chExt cx="2249468" cy="1949433"/>
          </a:xfrm>
        </p:grpSpPr>
        <p:sp>
          <p:nvSpPr>
            <p:cNvPr id="548" name="Shape 548"/>
            <p:cNvSpPr/>
            <p:nvPr/>
          </p:nvSpPr>
          <p:spPr>
            <a:xfrm>
              <a:off x="481574" y="0"/>
              <a:ext cx="1635550" cy="1503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9525" cap="flat">
              <a:solidFill>
                <a:srgbClr val="3C3C3C"/>
              </a:solidFill>
              <a:prstDash val="solid"/>
              <a:round/>
            </a:ln>
            <a:effectLst/>
          </p:spPr>
          <p:txBody>
            <a:bodyPr wrap="square" lIns="45719" tIns="45719" rIns="45719" bIns="45719" numCol="1" anchor="ctr">
              <a:noAutofit/>
            </a:bodyPr>
            <a:lstStyle/>
            <a:p>
              <a:pPr>
                <a:defRPr b="1" sz="800">
                  <a:solidFill>
                    <a:schemeClr val="accent2"/>
                  </a:solidFill>
                  <a:latin typeface="Calibri"/>
                  <a:ea typeface="Calibri"/>
                  <a:cs typeface="Calibri"/>
                  <a:sym typeface="Calibri"/>
                </a:defRPr>
              </a:pPr>
            </a:p>
          </p:txBody>
        </p:sp>
        <p:grpSp>
          <p:nvGrpSpPr>
            <p:cNvPr id="551" name="Group 551"/>
            <p:cNvGrpSpPr/>
            <p:nvPr/>
          </p:nvGrpSpPr>
          <p:grpSpPr>
            <a:xfrm>
              <a:off x="466122" y="1500903"/>
              <a:ext cx="332741" cy="234770"/>
              <a:chOff x="0" y="0"/>
              <a:chExt cx="332739" cy="234768"/>
            </a:xfrm>
          </p:grpSpPr>
          <p:sp>
            <p:nvSpPr>
              <p:cNvPr id="549" name="Shape 549"/>
              <p:cNvSpPr/>
              <p:nvPr/>
            </p:nvSpPr>
            <p:spPr>
              <a:xfrm>
                <a:off x="332739"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550" name="Shape 550"/>
              <p:cNvSpPr/>
              <p:nvPr/>
            </p:nvSpPr>
            <p:spPr>
              <a:xfrm>
                <a:off x="0" y="107768"/>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0.00</a:t>
                </a:r>
              </a:p>
            </p:txBody>
          </p:sp>
        </p:grpSp>
        <p:grpSp>
          <p:nvGrpSpPr>
            <p:cNvPr id="554" name="Group 554"/>
            <p:cNvGrpSpPr/>
            <p:nvPr/>
          </p:nvGrpSpPr>
          <p:grpSpPr>
            <a:xfrm>
              <a:off x="571342" y="1500903"/>
              <a:ext cx="340006" cy="239631"/>
              <a:chOff x="0" y="0"/>
              <a:chExt cx="340004" cy="239629"/>
            </a:xfrm>
          </p:grpSpPr>
          <p:sp>
            <p:nvSpPr>
              <p:cNvPr id="552" name="Shape 552"/>
              <p:cNvSpPr/>
              <p:nvPr/>
            </p:nvSpPr>
            <p:spPr>
              <a:xfrm>
                <a:off x="129562"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4.00</a:t>
                </a:r>
              </a:p>
            </p:txBody>
          </p:sp>
          <p:sp>
            <p:nvSpPr>
              <p:cNvPr id="553" name="Shape 553"/>
              <p:cNvSpPr/>
              <p:nvPr/>
            </p:nvSpPr>
            <p:spPr>
              <a:xfrm flipH="1">
                <a:off x="-1" y="0"/>
                <a:ext cx="2"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57" name="Group 557"/>
            <p:cNvGrpSpPr/>
            <p:nvPr/>
          </p:nvGrpSpPr>
          <p:grpSpPr>
            <a:xfrm>
              <a:off x="921160" y="1500903"/>
              <a:ext cx="210444" cy="239631"/>
              <a:chOff x="0" y="0"/>
              <a:chExt cx="210442" cy="239629"/>
            </a:xfrm>
          </p:grpSpPr>
          <p:sp>
            <p:nvSpPr>
              <p:cNvPr id="555" name="Shape 555"/>
              <p:cNvSpPr/>
              <p:nvPr/>
            </p:nvSpPr>
            <p:spPr>
              <a:xfrm>
                <a:off x="0"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8.00</a:t>
                </a:r>
              </a:p>
            </p:txBody>
          </p:sp>
          <p:sp>
            <p:nvSpPr>
              <p:cNvPr id="556" name="Shape 556"/>
              <p:cNvSpPr/>
              <p:nvPr/>
            </p:nvSpPr>
            <p:spPr>
              <a:xfrm>
                <a:off x="105220"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60" name="Group 560"/>
            <p:cNvGrpSpPr/>
            <p:nvPr/>
          </p:nvGrpSpPr>
          <p:grpSpPr>
            <a:xfrm>
              <a:off x="1146073" y="1500903"/>
              <a:ext cx="266949" cy="239631"/>
              <a:chOff x="0" y="0"/>
              <a:chExt cx="266948" cy="239629"/>
            </a:xfrm>
          </p:grpSpPr>
          <p:sp>
            <p:nvSpPr>
              <p:cNvPr id="558" name="Shape 558"/>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12.00</a:t>
                </a:r>
              </a:p>
            </p:txBody>
          </p:sp>
          <p:sp>
            <p:nvSpPr>
              <p:cNvPr id="559" name="Shape 559"/>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63" name="Group 563"/>
            <p:cNvGrpSpPr/>
            <p:nvPr/>
          </p:nvGrpSpPr>
          <p:grpSpPr>
            <a:xfrm>
              <a:off x="1424888" y="1500903"/>
              <a:ext cx="266950" cy="239631"/>
              <a:chOff x="0" y="0"/>
              <a:chExt cx="266948" cy="239629"/>
            </a:xfrm>
          </p:grpSpPr>
          <p:sp>
            <p:nvSpPr>
              <p:cNvPr id="561" name="Shape 561"/>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16.00</a:t>
                </a:r>
              </a:p>
            </p:txBody>
          </p:sp>
          <p:sp>
            <p:nvSpPr>
              <p:cNvPr id="562" name="Shape 562"/>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66" name="Group 566"/>
            <p:cNvGrpSpPr/>
            <p:nvPr/>
          </p:nvGrpSpPr>
          <p:grpSpPr>
            <a:xfrm>
              <a:off x="1703703" y="1500903"/>
              <a:ext cx="266949" cy="239631"/>
              <a:chOff x="0" y="0"/>
              <a:chExt cx="266948" cy="239629"/>
            </a:xfrm>
          </p:grpSpPr>
          <p:sp>
            <p:nvSpPr>
              <p:cNvPr id="564" name="Shape 564"/>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20.00</a:t>
                </a:r>
              </a:p>
            </p:txBody>
          </p:sp>
          <p:sp>
            <p:nvSpPr>
              <p:cNvPr id="565" name="Shape 565"/>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69" name="Group 569"/>
            <p:cNvGrpSpPr/>
            <p:nvPr/>
          </p:nvGrpSpPr>
          <p:grpSpPr>
            <a:xfrm>
              <a:off x="1982520" y="1500903"/>
              <a:ext cx="266949" cy="239631"/>
              <a:chOff x="0" y="0"/>
              <a:chExt cx="266948" cy="239629"/>
            </a:xfrm>
          </p:grpSpPr>
          <p:sp>
            <p:nvSpPr>
              <p:cNvPr id="567" name="Shape 567"/>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24.00</a:t>
                </a:r>
              </a:p>
            </p:txBody>
          </p:sp>
          <p:sp>
            <p:nvSpPr>
              <p:cNvPr id="568" name="Shape 568"/>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sp>
          <p:nvSpPr>
            <p:cNvPr id="570" name="Shape 570"/>
            <p:cNvSpPr/>
            <p:nvPr/>
          </p:nvSpPr>
          <p:spPr>
            <a:xfrm>
              <a:off x="273796" y="1152657"/>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3%</a:t>
              </a:r>
            </a:p>
          </p:txBody>
        </p:sp>
        <p:sp>
          <p:nvSpPr>
            <p:cNvPr id="571" name="Shape 571"/>
            <p:cNvSpPr/>
            <p:nvPr/>
          </p:nvSpPr>
          <p:spPr>
            <a:xfrm flipH="1">
              <a:off x="447364" y="1215522"/>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572" name="Shape 572"/>
            <p:cNvSpPr/>
            <p:nvPr/>
          </p:nvSpPr>
          <p:spPr>
            <a:xfrm rot="16200000">
              <a:off x="-361950" y="624720"/>
              <a:ext cx="97790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b="1" sz="800">
                  <a:solidFill>
                    <a:schemeClr val="accent2"/>
                  </a:solidFill>
                  <a:latin typeface="DagnyPro-Bold"/>
                  <a:ea typeface="DagnyPro-Bold"/>
                  <a:cs typeface="DagnyPro-Bold"/>
                  <a:sym typeface="DagnyPro-Bold"/>
                </a:defRPr>
              </a:pPr>
              <a:r>
                <a:t>Proportion of usage</a:t>
              </a:r>
              <a:br/>
              <a:r>
                <a:t>in each hour</a:t>
              </a:r>
            </a:p>
          </p:txBody>
        </p:sp>
        <p:sp>
          <p:nvSpPr>
            <p:cNvPr id="573" name="Shape 573"/>
            <p:cNvSpPr/>
            <p:nvPr/>
          </p:nvSpPr>
          <p:spPr>
            <a:xfrm>
              <a:off x="273796" y="819305"/>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a:t>
              </a:r>
            </a:p>
          </p:txBody>
        </p:sp>
        <p:sp>
          <p:nvSpPr>
            <p:cNvPr id="574" name="Shape 574"/>
            <p:cNvSpPr/>
            <p:nvPr/>
          </p:nvSpPr>
          <p:spPr>
            <a:xfrm flipH="1">
              <a:off x="447364" y="882170"/>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575" name="Shape 575"/>
            <p:cNvSpPr/>
            <p:nvPr/>
          </p:nvSpPr>
          <p:spPr>
            <a:xfrm>
              <a:off x="273796" y="485953"/>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5%</a:t>
              </a:r>
            </a:p>
          </p:txBody>
        </p:sp>
        <p:sp>
          <p:nvSpPr>
            <p:cNvPr id="576" name="Shape 576"/>
            <p:cNvSpPr/>
            <p:nvPr/>
          </p:nvSpPr>
          <p:spPr>
            <a:xfrm flipH="1">
              <a:off x="447364" y="548818"/>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577" name="Shape 577"/>
            <p:cNvSpPr/>
            <p:nvPr/>
          </p:nvSpPr>
          <p:spPr>
            <a:xfrm>
              <a:off x="273796" y="152601"/>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6%</a:t>
              </a:r>
            </a:p>
          </p:txBody>
        </p:sp>
        <p:sp>
          <p:nvSpPr>
            <p:cNvPr id="578" name="Shape 578"/>
            <p:cNvSpPr/>
            <p:nvPr/>
          </p:nvSpPr>
          <p:spPr>
            <a:xfrm flipH="1">
              <a:off x="447364" y="215466"/>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579" name="Shape 579"/>
            <p:cNvSpPr/>
            <p:nvPr/>
          </p:nvSpPr>
          <p:spPr>
            <a:xfrm>
              <a:off x="920457" y="1822433"/>
              <a:ext cx="757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800">
                  <a:solidFill>
                    <a:schemeClr val="accent2"/>
                  </a:solidFill>
                  <a:latin typeface="DagnyPro-Bold"/>
                  <a:ea typeface="DagnyPro-Bold"/>
                  <a:cs typeface="DagnyPro-Bold"/>
                  <a:sym typeface="DagnyPro-Bold"/>
                </a:defRPr>
              </a:lvl1pPr>
            </a:lstStyle>
            <a:p>
              <a:pPr/>
              <a:r>
                <a:t>Hour of the day</a:t>
              </a:r>
            </a:p>
          </p:txBody>
        </p:sp>
      </p:grpSp>
      <p:grpSp>
        <p:nvGrpSpPr>
          <p:cNvPr id="613" name="Group 613"/>
          <p:cNvGrpSpPr/>
          <p:nvPr/>
        </p:nvGrpSpPr>
        <p:grpSpPr>
          <a:xfrm>
            <a:off x="6155416" y="1778000"/>
            <a:ext cx="2249470" cy="1949434"/>
            <a:chOff x="0" y="0"/>
            <a:chExt cx="2249468" cy="1949433"/>
          </a:xfrm>
        </p:grpSpPr>
        <p:sp>
          <p:nvSpPr>
            <p:cNvPr id="581" name="Shape 581"/>
            <p:cNvSpPr/>
            <p:nvPr/>
          </p:nvSpPr>
          <p:spPr>
            <a:xfrm>
              <a:off x="481574" y="0"/>
              <a:ext cx="1635550" cy="1503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9525" cap="flat">
              <a:solidFill>
                <a:srgbClr val="3C3C3C"/>
              </a:solidFill>
              <a:prstDash val="solid"/>
              <a:round/>
            </a:ln>
            <a:effectLst/>
          </p:spPr>
          <p:txBody>
            <a:bodyPr wrap="square" lIns="45719" tIns="45719" rIns="45719" bIns="45719" numCol="1" anchor="ctr">
              <a:noAutofit/>
            </a:bodyPr>
            <a:lstStyle/>
            <a:p>
              <a:pPr>
                <a:defRPr b="1" sz="800">
                  <a:solidFill>
                    <a:schemeClr val="accent2"/>
                  </a:solidFill>
                  <a:latin typeface="Calibri"/>
                  <a:ea typeface="Calibri"/>
                  <a:cs typeface="Calibri"/>
                  <a:sym typeface="Calibri"/>
                </a:defRPr>
              </a:pPr>
            </a:p>
          </p:txBody>
        </p:sp>
        <p:grpSp>
          <p:nvGrpSpPr>
            <p:cNvPr id="584" name="Group 584"/>
            <p:cNvGrpSpPr/>
            <p:nvPr/>
          </p:nvGrpSpPr>
          <p:grpSpPr>
            <a:xfrm>
              <a:off x="455227" y="1500903"/>
              <a:ext cx="343635" cy="239630"/>
              <a:chOff x="0" y="0"/>
              <a:chExt cx="343634" cy="239628"/>
            </a:xfrm>
          </p:grpSpPr>
          <p:sp>
            <p:nvSpPr>
              <p:cNvPr id="582" name="Shape 582"/>
              <p:cNvSpPr/>
              <p:nvPr/>
            </p:nvSpPr>
            <p:spPr>
              <a:xfrm>
                <a:off x="34363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583" name="Shape 583"/>
              <p:cNvSpPr/>
              <p:nvPr/>
            </p:nvSpPr>
            <p:spPr>
              <a:xfrm>
                <a:off x="0" y="112628"/>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0.00</a:t>
                </a:r>
              </a:p>
            </p:txBody>
          </p:sp>
        </p:grpSp>
        <p:grpSp>
          <p:nvGrpSpPr>
            <p:cNvPr id="587" name="Group 587"/>
            <p:cNvGrpSpPr/>
            <p:nvPr/>
          </p:nvGrpSpPr>
          <p:grpSpPr>
            <a:xfrm>
              <a:off x="571342" y="1500903"/>
              <a:ext cx="327649" cy="239631"/>
              <a:chOff x="0" y="0"/>
              <a:chExt cx="327647" cy="239629"/>
            </a:xfrm>
          </p:grpSpPr>
          <p:sp>
            <p:nvSpPr>
              <p:cNvPr id="585" name="Shape 585"/>
              <p:cNvSpPr/>
              <p:nvPr/>
            </p:nvSpPr>
            <p:spPr>
              <a:xfrm>
                <a:off x="117205"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4.00</a:t>
                </a:r>
              </a:p>
            </p:txBody>
          </p:sp>
          <p:sp>
            <p:nvSpPr>
              <p:cNvPr id="586" name="Shape 586"/>
              <p:cNvSpPr/>
              <p:nvPr/>
            </p:nvSpPr>
            <p:spPr>
              <a:xfrm flipH="1">
                <a:off x="-1" y="0"/>
                <a:ext cx="2"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90" name="Group 590"/>
            <p:cNvGrpSpPr/>
            <p:nvPr/>
          </p:nvGrpSpPr>
          <p:grpSpPr>
            <a:xfrm>
              <a:off x="921160" y="1500903"/>
              <a:ext cx="210444" cy="239631"/>
              <a:chOff x="0" y="0"/>
              <a:chExt cx="210442" cy="239629"/>
            </a:xfrm>
          </p:grpSpPr>
          <p:sp>
            <p:nvSpPr>
              <p:cNvPr id="588" name="Shape 588"/>
              <p:cNvSpPr/>
              <p:nvPr/>
            </p:nvSpPr>
            <p:spPr>
              <a:xfrm>
                <a:off x="0"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8.00</a:t>
                </a:r>
              </a:p>
            </p:txBody>
          </p:sp>
          <p:sp>
            <p:nvSpPr>
              <p:cNvPr id="589" name="Shape 589"/>
              <p:cNvSpPr/>
              <p:nvPr/>
            </p:nvSpPr>
            <p:spPr>
              <a:xfrm>
                <a:off x="105220"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93" name="Group 593"/>
            <p:cNvGrpSpPr/>
            <p:nvPr/>
          </p:nvGrpSpPr>
          <p:grpSpPr>
            <a:xfrm>
              <a:off x="1146073" y="1500903"/>
              <a:ext cx="266949" cy="239631"/>
              <a:chOff x="0" y="0"/>
              <a:chExt cx="266948" cy="239629"/>
            </a:xfrm>
          </p:grpSpPr>
          <p:sp>
            <p:nvSpPr>
              <p:cNvPr id="591" name="Shape 591"/>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12.00</a:t>
                </a:r>
              </a:p>
            </p:txBody>
          </p:sp>
          <p:sp>
            <p:nvSpPr>
              <p:cNvPr id="592" name="Shape 592"/>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96" name="Group 596"/>
            <p:cNvGrpSpPr/>
            <p:nvPr/>
          </p:nvGrpSpPr>
          <p:grpSpPr>
            <a:xfrm>
              <a:off x="1424888" y="1500903"/>
              <a:ext cx="266950" cy="239631"/>
              <a:chOff x="0" y="0"/>
              <a:chExt cx="266948" cy="239629"/>
            </a:xfrm>
          </p:grpSpPr>
          <p:sp>
            <p:nvSpPr>
              <p:cNvPr id="594" name="Shape 594"/>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16.00</a:t>
                </a:r>
              </a:p>
            </p:txBody>
          </p:sp>
          <p:sp>
            <p:nvSpPr>
              <p:cNvPr id="595" name="Shape 595"/>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599" name="Group 599"/>
            <p:cNvGrpSpPr/>
            <p:nvPr/>
          </p:nvGrpSpPr>
          <p:grpSpPr>
            <a:xfrm>
              <a:off x="1703703" y="1500903"/>
              <a:ext cx="266949" cy="239631"/>
              <a:chOff x="0" y="0"/>
              <a:chExt cx="266948" cy="239629"/>
            </a:xfrm>
          </p:grpSpPr>
          <p:sp>
            <p:nvSpPr>
              <p:cNvPr id="597" name="Shape 597"/>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20.00</a:t>
                </a:r>
              </a:p>
            </p:txBody>
          </p:sp>
          <p:sp>
            <p:nvSpPr>
              <p:cNvPr id="598" name="Shape 598"/>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02" name="Group 602"/>
            <p:cNvGrpSpPr/>
            <p:nvPr/>
          </p:nvGrpSpPr>
          <p:grpSpPr>
            <a:xfrm>
              <a:off x="1982520" y="1500903"/>
              <a:ext cx="266949" cy="239631"/>
              <a:chOff x="0" y="0"/>
              <a:chExt cx="266948" cy="239629"/>
            </a:xfrm>
          </p:grpSpPr>
          <p:sp>
            <p:nvSpPr>
              <p:cNvPr id="600" name="Shape 600"/>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24.00</a:t>
                </a:r>
              </a:p>
            </p:txBody>
          </p:sp>
          <p:sp>
            <p:nvSpPr>
              <p:cNvPr id="601" name="Shape 601"/>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sp>
          <p:nvSpPr>
            <p:cNvPr id="603" name="Shape 603"/>
            <p:cNvSpPr/>
            <p:nvPr/>
          </p:nvSpPr>
          <p:spPr>
            <a:xfrm>
              <a:off x="273796" y="1152657"/>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3%</a:t>
              </a:r>
            </a:p>
          </p:txBody>
        </p:sp>
        <p:sp>
          <p:nvSpPr>
            <p:cNvPr id="604" name="Shape 604"/>
            <p:cNvSpPr/>
            <p:nvPr/>
          </p:nvSpPr>
          <p:spPr>
            <a:xfrm flipH="1">
              <a:off x="447364" y="1215522"/>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05" name="Shape 605"/>
            <p:cNvSpPr/>
            <p:nvPr/>
          </p:nvSpPr>
          <p:spPr>
            <a:xfrm rot="16200000">
              <a:off x="-361950" y="624720"/>
              <a:ext cx="97790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b="1" sz="800">
                  <a:solidFill>
                    <a:schemeClr val="accent2"/>
                  </a:solidFill>
                  <a:latin typeface="DagnyPro-Bold"/>
                  <a:ea typeface="DagnyPro-Bold"/>
                  <a:cs typeface="DagnyPro-Bold"/>
                  <a:sym typeface="DagnyPro-Bold"/>
                </a:defRPr>
              </a:pPr>
              <a:r>
                <a:t>Proportion of usage</a:t>
              </a:r>
              <a:br/>
              <a:r>
                <a:t>in each hour</a:t>
              </a:r>
            </a:p>
          </p:txBody>
        </p:sp>
        <p:sp>
          <p:nvSpPr>
            <p:cNvPr id="606" name="Shape 606"/>
            <p:cNvSpPr/>
            <p:nvPr/>
          </p:nvSpPr>
          <p:spPr>
            <a:xfrm>
              <a:off x="273796" y="819305"/>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a:t>
              </a:r>
            </a:p>
          </p:txBody>
        </p:sp>
        <p:sp>
          <p:nvSpPr>
            <p:cNvPr id="607" name="Shape 607"/>
            <p:cNvSpPr/>
            <p:nvPr/>
          </p:nvSpPr>
          <p:spPr>
            <a:xfrm flipH="1">
              <a:off x="447364" y="882170"/>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08" name="Shape 608"/>
            <p:cNvSpPr/>
            <p:nvPr/>
          </p:nvSpPr>
          <p:spPr>
            <a:xfrm>
              <a:off x="273796" y="485953"/>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5%</a:t>
              </a:r>
            </a:p>
          </p:txBody>
        </p:sp>
        <p:sp>
          <p:nvSpPr>
            <p:cNvPr id="609" name="Shape 609"/>
            <p:cNvSpPr/>
            <p:nvPr/>
          </p:nvSpPr>
          <p:spPr>
            <a:xfrm flipH="1">
              <a:off x="447364" y="548818"/>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10" name="Shape 610"/>
            <p:cNvSpPr/>
            <p:nvPr/>
          </p:nvSpPr>
          <p:spPr>
            <a:xfrm>
              <a:off x="273796" y="152601"/>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6%</a:t>
              </a:r>
            </a:p>
          </p:txBody>
        </p:sp>
        <p:sp>
          <p:nvSpPr>
            <p:cNvPr id="611" name="Shape 611"/>
            <p:cNvSpPr/>
            <p:nvPr/>
          </p:nvSpPr>
          <p:spPr>
            <a:xfrm flipH="1">
              <a:off x="447364" y="215466"/>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12" name="Shape 612"/>
            <p:cNvSpPr/>
            <p:nvPr/>
          </p:nvSpPr>
          <p:spPr>
            <a:xfrm>
              <a:off x="920457" y="1822433"/>
              <a:ext cx="757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800">
                  <a:solidFill>
                    <a:schemeClr val="accent2"/>
                  </a:solidFill>
                  <a:latin typeface="DagnyPro-Bold"/>
                  <a:ea typeface="DagnyPro-Bold"/>
                  <a:cs typeface="DagnyPro-Bold"/>
                  <a:sym typeface="DagnyPro-Bold"/>
                </a:defRPr>
              </a:lvl1pPr>
            </a:lstStyle>
            <a:p>
              <a:pPr/>
              <a:r>
                <a:t>Hour of the day</a:t>
              </a:r>
            </a:p>
          </p:txBody>
        </p:sp>
      </p:grpSp>
      <p:grpSp>
        <p:nvGrpSpPr>
          <p:cNvPr id="646" name="Group 646"/>
          <p:cNvGrpSpPr/>
          <p:nvPr/>
        </p:nvGrpSpPr>
        <p:grpSpPr>
          <a:xfrm>
            <a:off x="4805055" y="4290059"/>
            <a:ext cx="2249469" cy="1949435"/>
            <a:chOff x="0" y="0"/>
            <a:chExt cx="2249468" cy="1949433"/>
          </a:xfrm>
        </p:grpSpPr>
        <p:sp>
          <p:nvSpPr>
            <p:cNvPr id="614" name="Shape 614"/>
            <p:cNvSpPr/>
            <p:nvPr/>
          </p:nvSpPr>
          <p:spPr>
            <a:xfrm>
              <a:off x="481574" y="0"/>
              <a:ext cx="1635550" cy="1503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9525" cap="flat">
              <a:solidFill>
                <a:srgbClr val="3C3C3C"/>
              </a:solidFill>
              <a:prstDash val="solid"/>
              <a:round/>
            </a:ln>
            <a:effectLst/>
          </p:spPr>
          <p:txBody>
            <a:bodyPr wrap="square" lIns="45719" tIns="45719" rIns="45719" bIns="45719" numCol="1" anchor="ctr">
              <a:noAutofit/>
            </a:bodyPr>
            <a:lstStyle/>
            <a:p>
              <a:pPr>
                <a:defRPr b="1" sz="800">
                  <a:solidFill>
                    <a:schemeClr val="accent2"/>
                  </a:solidFill>
                  <a:latin typeface="Calibri"/>
                  <a:ea typeface="Calibri"/>
                  <a:cs typeface="Calibri"/>
                  <a:sym typeface="Calibri"/>
                </a:defRPr>
              </a:pPr>
            </a:p>
          </p:txBody>
        </p:sp>
        <p:grpSp>
          <p:nvGrpSpPr>
            <p:cNvPr id="617" name="Group 617"/>
            <p:cNvGrpSpPr/>
            <p:nvPr/>
          </p:nvGrpSpPr>
          <p:grpSpPr>
            <a:xfrm>
              <a:off x="496325" y="1500903"/>
              <a:ext cx="302538" cy="239631"/>
              <a:chOff x="0" y="0"/>
              <a:chExt cx="302536" cy="239629"/>
            </a:xfrm>
          </p:grpSpPr>
          <p:sp>
            <p:nvSpPr>
              <p:cNvPr id="615" name="Shape 615"/>
              <p:cNvSpPr/>
              <p:nvPr/>
            </p:nvSpPr>
            <p:spPr>
              <a:xfrm>
                <a:off x="302536"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16" name="Shape 616"/>
              <p:cNvSpPr/>
              <p:nvPr/>
            </p:nvSpPr>
            <p:spPr>
              <a:xfrm>
                <a:off x="0"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0.00</a:t>
                </a:r>
              </a:p>
            </p:txBody>
          </p:sp>
        </p:grpSp>
        <p:grpSp>
          <p:nvGrpSpPr>
            <p:cNvPr id="620" name="Group 620"/>
            <p:cNvGrpSpPr/>
            <p:nvPr/>
          </p:nvGrpSpPr>
          <p:grpSpPr>
            <a:xfrm>
              <a:off x="571342" y="1500903"/>
              <a:ext cx="332742" cy="242363"/>
              <a:chOff x="0" y="0"/>
              <a:chExt cx="332740" cy="242361"/>
            </a:xfrm>
          </p:grpSpPr>
          <p:sp>
            <p:nvSpPr>
              <p:cNvPr id="618" name="Shape 618"/>
              <p:cNvSpPr/>
              <p:nvPr/>
            </p:nvSpPr>
            <p:spPr>
              <a:xfrm>
                <a:off x="122298" y="115361"/>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4.00</a:t>
                </a:r>
              </a:p>
            </p:txBody>
          </p:sp>
          <p:sp>
            <p:nvSpPr>
              <p:cNvPr id="619" name="Shape 619"/>
              <p:cNvSpPr/>
              <p:nvPr/>
            </p:nvSpPr>
            <p:spPr>
              <a:xfrm flipH="1">
                <a:off x="-1" y="0"/>
                <a:ext cx="2" cy="42507"/>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23" name="Group 623"/>
            <p:cNvGrpSpPr/>
            <p:nvPr/>
          </p:nvGrpSpPr>
          <p:grpSpPr>
            <a:xfrm>
              <a:off x="921160" y="1500903"/>
              <a:ext cx="210444" cy="239631"/>
              <a:chOff x="0" y="0"/>
              <a:chExt cx="210442" cy="239629"/>
            </a:xfrm>
          </p:grpSpPr>
          <p:sp>
            <p:nvSpPr>
              <p:cNvPr id="621" name="Shape 621"/>
              <p:cNvSpPr/>
              <p:nvPr/>
            </p:nvSpPr>
            <p:spPr>
              <a:xfrm>
                <a:off x="0"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8.00</a:t>
                </a:r>
              </a:p>
            </p:txBody>
          </p:sp>
          <p:sp>
            <p:nvSpPr>
              <p:cNvPr id="622" name="Shape 622"/>
              <p:cNvSpPr/>
              <p:nvPr/>
            </p:nvSpPr>
            <p:spPr>
              <a:xfrm>
                <a:off x="105220"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26" name="Group 626"/>
            <p:cNvGrpSpPr/>
            <p:nvPr/>
          </p:nvGrpSpPr>
          <p:grpSpPr>
            <a:xfrm>
              <a:off x="1146073" y="1500903"/>
              <a:ext cx="266949" cy="239631"/>
              <a:chOff x="0" y="0"/>
              <a:chExt cx="266948" cy="239629"/>
            </a:xfrm>
          </p:grpSpPr>
          <p:sp>
            <p:nvSpPr>
              <p:cNvPr id="624" name="Shape 624"/>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12.00</a:t>
                </a:r>
              </a:p>
            </p:txBody>
          </p:sp>
          <p:sp>
            <p:nvSpPr>
              <p:cNvPr id="625" name="Shape 625"/>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29" name="Group 629"/>
            <p:cNvGrpSpPr/>
            <p:nvPr/>
          </p:nvGrpSpPr>
          <p:grpSpPr>
            <a:xfrm>
              <a:off x="1424888" y="1500903"/>
              <a:ext cx="266950" cy="239631"/>
              <a:chOff x="0" y="0"/>
              <a:chExt cx="266948" cy="239629"/>
            </a:xfrm>
          </p:grpSpPr>
          <p:sp>
            <p:nvSpPr>
              <p:cNvPr id="627" name="Shape 627"/>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16.00</a:t>
                </a:r>
              </a:p>
            </p:txBody>
          </p:sp>
          <p:sp>
            <p:nvSpPr>
              <p:cNvPr id="628" name="Shape 628"/>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32" name="Group 632"/>
            <p:cNvGrpSpPr/>
            <p:nvPr/>
          </p:nvGrpSpPr>
          <p:grpSpPr>
            <a:xfrm>
              <a:off x="1703703" y="1500903"/>
              <a:ext cx="266949" cy="239631"/>
              <a:chOff x="0" y="0"/>
              <a:chExt cx="266948" cy="239629"/>
            </a:xfrm>
          </p:grpSpPr>
          <p:sp>
            <p:nvSpPr>
              <p:cNvPr id="630" name="Shape 630"/>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20.00</a:t>
                </a:r>
              </a:p>
            </p:txBody>
          </p:sp>
          <p:sp>
            <p:nvSpPr>
              <p:cNvPr id="631" name="Shape 631"/>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35" name="Group 635"/>
            <p:cNvGrpSpPr/>
            <p:nvPr/>
          </p:nvGrpSpPr>
          <p:grpSpPr>
            <a:xfrm>
              <a:off x="1982520" y="1500903"/>
              <a:ext cx="266949" cy="239631"/>
              <a:chOff x="0" y="0"/>
              <a:chExt cx="266948" cy="239629"/>
            </a:xfrm>
          </p:grpSpPr>
          <p:sp>
            <p:nvSpPr>
              <p:cNvPr id="633" name="Shape 633"/>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24.00</a:t>
                </a:r>
              </a:p>
            </p:txBody>
          </p:sp>
          <p:sp>
            <p:nvSpPr>
              <p:cNvPr id="634" name="Shape 634"/>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sp>
          <p:nvSpPr>
            <p:cNvPr id="636" name="Shape 636"/>
            <p:cNvSpPr/>
            <p:nvPr/>
          </p:nvSpPr>
          <p:spPr>
            <a:xfrm>
              <a:off x="273796" y="1152657"/>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3%</a:t>
              </a:r>
            </a:p>
          </p:txBody>
        </p:sp>
        <p:sp>
          <p:nvSpPr>
            <p:cNvPr id="637" name="Shape 637"/>
            <p:cNvSpPr/>
            <p:nvPr/>
          </p:nvSpPr>
          <p:spPr>
            <a:xfrm flipH="1">
              <a:off x="447364" y="1215522"/>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38" name="Shape 638"/>
            <p:cNvSpPr/>
            <p:nvPr/>
          </p:nvSpPr>
          <p:spPr>
            <a:xfrm rot="16200000">
              <a:off x="-361950" y="624720"/>
              <a:ext cx="97790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b="1" sz="800">
                  <a:solidFill>
                    <a:schemeClr val="accent2"/>
                  </a:solidFill>
                  <a:latin typeface="DagnyPro-Bold"/>
                  <a:ea typeface="DagnyPro-Bold"/>
                  <a:cs typeface="DagnyPro-Bold"/>
                  <a:sym typeface="DagnyPro-Bold"/>
                </a:defRPr>
              </a:pPr>
              <a:r>
                <a:t>Proportion of usage</a:t>
              </a:r>
              <a:br/>
              <a:r>
                <a:t>in each hour</a:t>
              </a:r>
            </a:p>
          </p:txBody>
        </p:sp>
        <p:sp>
          <p:nvSpPr>
            <p:cNvPr id="639" name="Shape 639"/>
            <p:cNvSpPr/>
            <p:nvPr/>
          </p:nvSpPr>
          <p:spPr>
            <a:xfrm>
              <a:off x="273796" y="819305"/>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a:t>
              </a:r>
            </a:p>
          </p:txBody>
        </p:sp>
        <p:sp>
          <p:nvSpPr>
            <p:cNvPr id="640" name="Shape 640"/>
            <p:cNvSpPr/>
            <p:nvPr/>
          </p:nvSpPr>
          <p:spPr>
            <a:xfrm flipH="1">
              <a:off x="447364" y="882170"/>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41" name="Shape 641"/>
            <p:cNvSpPr/>
            <p:nvPr/>
          </p:nvSpPr>
          <p:spPr>
            <a:xfrm>
              <a:off x="273796" y="485953"/>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5%</a:t>
              </a:r>
            </a:p>
          </p:txBody>
        </p:sp>
        <p:sp>
          <p:nvSpPr>
            <p:cNvPr id="642" name="Shape 642"/>
            <p:cNvSpPr/>
            <p:nvPr/>
          </p:nvSpPr>
          <p:spPr>
            <a:xfrm flipH="1">
              <a:off x="447364" y="548818"/>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43" name="Shape 643"/>
            <p:cNvSpPr/>
            <p:nvPr/>
          </p:nvSpPr>
          <p:spPr>
            <a:xfrm>
              <a:off x="273796" y="152601"/>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6%</a:t>
              </a:r>
            </a:p>
          </p:txBody>
        </p:sp>
        <p:sp>
          <p:nvSpPr>
            <p:cNvPr id="644" name="Shape 644"/>
            <p:cNvSpPr/>
            <p:nvPr/>
          </p:nvSpPr>
          <p:spPr>
            <a:xfrm flipH="1">
              <a:off x="447364" y="215466"/>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45" name="Shape 645"/>
            <p:cNvSpPr/>
            <p:nvPr/>
          </p:nvSpPr>
          <p:spPr>
            <a:xfrm>
              <a:off x="920457" y="1822433"/>
              <a:ext cx="757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800">
                  <a:solidFill>
                    <a:schemeClr val="accent2"/>
                  </a:solidFill>
                  <a:latin typeface="DagnyPro-Bold"/>
                  <a:ea typeface="DagnyPro-Bold"/>
                  <a:cs typeface="DagnyPro-Bold"/>
                  <a:sym typeface="DagnyPro-Bold"/>
                </a:defRPr>
              </a:lvl1pPr>
            </a:lstStyle>
            <a:p>
              <a:pPr/>
              <a:r>
                <a:t>Hour of the day</a:t>
              </a:r>
            </a:p>
          </p:txBody>
        </p:sp>
      </p:grpSp>
      <p:sp>
        <p:nvSpPr>
          <p:cNvPr id="647" name="Shape 647"/>
          <p:cNvSpPr/>
          <p:nvPr/>
        </p:nvSpPr>
        <p:spPr>
          <a:xfrm>
            <a:off x="1266825" y="2408071"/>
            <a:ext cx="1571626" cy="2960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314"/>
                </a:moveTo>
                <a:lnTo>
                  <a:pt x="969" y="15429"/>
                </a:lnTo>
                <a:lnTo>
                  <a:pt x="1840" y="16971"/>
                </a:lnTo>
                <a:lnTo>
                  <a:pt x="2688" y="17486"/>
                </a:lnTo>
                <a:lnTo>
                  <a:pt x="3705" y="16800"/>
                </a:lnTo>
                <a:lnTo>
                  <a:pt x="4746" y="14400"/>
                </a:lnTo>
                <a:lnTo>
                  <a:pt x="5691" y="9257"/>
                </a:lnTo>
                <a:lnTo>
                  <a:pt x="6562" y="7200"/>
                </a:lnTo>
                <a:lnTo>
                  <a:pt x="7555" y="8229"/>
                </a:lnTo>
                <a:lnTo>
                  <a:pt x="9396" y="16286"/>
                </a:lnTo>
                <a:lnTo>
                  <a:pt x="10461" y="18514"/>
                </a:lnTo>
                <a:lnTo>
                  <a:pt x="12277" y="21429"/>
                </a:lnTo>
                <a:lnTo>
                  <a:pt x="13149" y="21600"/>
                </a:lnTo>
                <a:lnTo>
                  <a:pt x="14021" y="20057"/>
                </a:lnTo>
                <a:lnTo>
                  <a:pt x="14917" y="15600"/>
                </a:lnTo>
                <a:lnTo>
                  <a:pt x="15909" y="8229"/>
                </a:lnTo>
                <a:lnTo>
                  <a:pt x="16757" y="3771"/>
                </a:lnTo>
                <a:lnTo>
                  <a:pt x="17774" y="1200"/>
                </a:lnTo>
                <a:lnTo>
                  <a:pt x="18718" y="171"/>
                </a:lnTo>
                <a:lnTo>
                  <a:pt x="19735" y="0"/>
                </a:lnTo>
                <a:lnTo>
                  <a:pt x="20656" y="1886"/>
                </a:lnTo>
                <a:lnTo>
                  <a:pt x="21600" y="5829"/>
                </a:lnTo>
              </a:path>
            </a:pathLst>
          </a:custGeom>
          <a:ln w="28575">
            <a:solidFill>
              <a:srgbClr val="3C3C3C"/>
            </a:solidFill>
          </a:ln>
        </p:spPr>
        <p:txBody>
          <a:bodyPr lIns="45719" rIns="45719" anchor="ctr"/>
          <a:lstStyle/>
          <a:p>
            <a:pPr/>
          </a:p>
        </p:txBody>
      </p:sp>
      <p:grpSp>
        <p:nvGrpSpPr>
          <p:cNvPr id="686" name="Group 686"/>
          <p:cNvGrpSpPr/>
          <p:nvPr/>
        </p:nvGrpSpPr>
        <p:grpSpPr>
          <a:xfrm>
            <a:off x="3264287" y="1391728"/>
            <a:ext cx="2614742" cy="2396061"/>
            <a:chOff x="0" y="0"/>
            <a:chExt cx="2614740" cy="2396060"/>
          </a:xfrm>
        </p:grpSpPr>
        <p:sp>
          <p:nvSpPr>
            <p:cNvPr id="648" name="Shape 648"/>
            <p:cNvSpPr/>
            <p:nvPr/>
          </p:nvSpPr>
          <p:spPr>
            <a:xfrm>
              <a:off x="0" y="0"/>
              <a:ext cx="2614741" cy="2396061"/>
            </a:xfrm>
            <a:prstGeom prst="rect">
              <a:avLst/>
            </a:prstGeom>
            <a:solidFill>
              <a:srgbClr val="F2F2F2"/>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grpSp>
          <p:nvGrpSpPr>
            <p:cNvPr id="651" name="Group 651"/>
            <p:cNvGrpSpPr/>
            <p:nvPr/>
          </p:nvGrpSpPr>
          <p:grpSpPr>
            <a:xfrm>
              <a:off x="0" y="-1"/>
              <a:ext cx="2614741" cy="291675"/>
              <a:chOff x="0" y="0"/>
              <a:chExt cx="2614740" cy="291673"/>
            </a:xfrm>
          </p:grpSpPr>
          <p:sp>
            <p:nvSpPr>
              <p:cNvPr id="649" name="Shape 649"/>
              <p:cNvSpPr/>
              <p:nvPr/>
            </p:nvSpPr>
            <p:spPr>
              <a:xfrm>
                <a:off x="0" y="-1"/>
                <a:ext cx="2614741" cy="291675"/>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b="1" sz="1000">
                    <a:solidFill>
                      <a:srgbClr val="FFFFFF"/>
                    </a:solidFill>
                  </a:defRPr>
                </a:pPr>
              </a:p>
            </p:txBody>
          </p:sp>
          <p:sp>
            <p:nvSpPr>
              <p:cNvPr id="650" name="Shape 650"/>
              <p:cNvSpPr/>
              <p:nvPr/>
            </p:nvSpPr>
            <p:spPr>
              <a:xfrm>
                <a:off x="792741" y="69636"/>
                <a:ext cx="1029259"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1000">
                    <a:solidFill>
                      <a:srgbClr val="FFFFFF"/>
                    </a:solidFill>
                  </a:defRPr>
                </a:lvl1pPr>
              </a:lstStyle>
              <a:p>
                <a:pPr/>
                <a:r>
                  <a:t>Evening Peakers</a:t>
                </a:r>
              </a:p>
            </p:txBody>
          </p:sp>
        </p:grpSp>
        <p:grpSp>
          <p:nvGrpSpPr>
            <p:cNvPr id="684" name="Group 684"/>
            <p:cNvGrpSpPr/>
            <p:nvPr/>
          </p:nvGrpSpPr>
          <p:grpSpPr>
            <a:xfrm>
              <a:off x="189719" y="386271"/>
              <a:ext cx="2249470" cy="1949435"/>
              <a:chOff x="0" y="0"/>
              <a:chExt cx="2249468" cy="1949433"/>
            </a:xfrm>
          </p:grpSpPr>
          <p:sp>
            <p:nvSpPr>
              <p:cNvPr id="652" name="Shape 652"/>
              <p:cNvSpPr/>
              <p:nvPr/>
            </p:nvSpPr>
            <p:spPr>
              <a:xfrm>
                <a:off x="481574" y="0"/>
                <a:ext cx="1635550" cy="1503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9525" cap="flat">
                <a:solidFill>
                  <a:srgbClr val="3C3C3C"/>
                </a:solidFill>
                <a:prstDash val="solid"/>
                <a:round/>
              </a:ln>
              <a:effectLst/>
            </p:spPr>
            <p:txBody>
              <a:bodyPr wrap="square" lIns="45719" tIns="45719" rIns="45719" bIns="45719" numCol="1" anchor="ctr">
                <a:noAutofit/>
              </a:bodyPr>
              <a:lstStyle/>
              <a:p>
                <a:pPr>
                  <a:defRPr b="1" sz="800">
                    <a:solidFill>
                      <a:schemeClr val="accent2"/>
                    </a:solidFill>
                    <a:latin typeface="Calibri"/>
                    <a:ea typeface="Calibri"/>
                    <a:cs typeface="Calibri"/>
                    <a:sym typeface="Calibri"/>
                  </a:defRPr>
                </a:pPr>
              </a:p>
            </p:txBody>
          </p:sp>
          <p:grpSp>
            <p:nvGrpSpPr>
              <p:cNvPr id="655" name="Group 655"/>
              <p:cNvGrpSpPr/>
              <p:nvPr/>
            </p:nvGrpSpPr>
            <p:grpSpPr>
              <a:xfrm>
                <a:off x="461718" y="1500903"/>
                <a:ext cx="337145" cy="239631"/>
                <a:chOff x="0" y="0"/>
                <a:chExt cx="337143" cy="239629"/>
              </a:xfrm>
            </p:grpSpPr>
            <p:sp>
              <p:nvSpPr>
                <p:cNvPr id="653" name="Shape 653"/>
                <p:cNvSpPr/>
                <p:nvPr/>
              </p:nvSpPr>
              <p:spPr>
                <a:xfrm>
                  <a:off x="337143"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54" name="Shape 654"/>
                <p:cNvSpPr/>
                <p:nvPr/>
              </p:nvSpPr>
              <p:spPr>
                <a:xfrm>
                  <a:off x="0"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0.00</a:t>
                  </a:r>
                </a:p>
              </p:txBody>
            </p:sp>
          </p:grpSp>
          <p:grpSp>
            <p:nvGrpSpPr>
              <p:cNvPr id="658" name="Group 658"/>
              <p:cNvGrpSpPr/>
              <p:nvPr/>
            </p:nvGrpSpPr>
            <p:grpSpPr>
              <a:xfrm>
                <a:off x="571342" y="1500903"/>
                <a:ext cx="332742" cy="239627"/>
                <a:chOff x="0" y="0"/>
                <a:chExt cx="332740" cy="239625"/>
              </a:xfrm>
            </p:grpSpPr>
            <p:sp>
              <p:nvSpPr>
                <p:cNvPr id="656" name="Shape 656"/>
                <p:cNvSpPr/>
                <p:nvPr/>
              </p:nvSpPr>
              <p:spPr>
                <a:xfrm>
                  <a:off x="122298" y="112625"/>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4.00</a:t>
                  </a:r>
                </a:p>
              </p:txBody>
            </p:sp>
            <p:sp>
              <p:nvSpPr>
                <p:cNvPr id="657" name="Shape 657"/>
                <p:cNvSpPr/>
                <p:nvPr/>
              </p:nvSpPr>
              <p:spPr>
                <a:xfrm flipH="1">
                  <a:off x="-1" y="0"/>
                  <a:ext cx="2" cy="42507"/>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61" name="Group 661"/>
              <p:cNvGrpSpPr/>
              <p:nvPr/>
            </p:nvGrpSpPr>
            <p:grpSpPr>
              <a:xfrm>
                <a:off x="921160" y="1500903"/>
                <a:ext cx="210444" cy="239631"/>
                <a:chOff x="0" y="0"/>
                <a:chExt cx="210442" cy="239629"/>
              </a:xfrm>
            </p:grpSpPr>
            <p:sp>
              <p:nvSpPr>
                <p:cNvPr id="659" name="Shape 659"/>
                <p:cNvSpPr/>
                <p:nvPr/>
              </p:nvSpPr>
              <p:spPr>
                <a:xfrm>
                  <a:off x="0"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8.00</a:t>
                  </a:r>
                </a:p>
              </p:txBody>
            </p:sp>
            <p:sp>
              <p:nvSpPr>
                <p:cNvPr id="660" name="Shape 660"/>
                <p:cNvSpPr/>
                <p:nvPr/>
              </p:nvSpPr>
              <p:spPr>
                <a:xfrm>
                  <a:off x="105220"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64" name="Group 664"/>
              <p:cNvGrpSpPr/>
              <p:nvPr/>
            </p:nvGrpSpPr>
            <p:grpSpPr>
              <a:xfrm>
                <a:off x="1146073" y="1500903"/>
                <a:ext cx="266949" cy="239631"/>
                <a:chOff x="0" y="0"/>
                <a:chExt cx="266948" cy="239629"/>
              </a:xfrm>
            </p:grpSpPr>
            <p:sp>
              <p:nvSpPr>
                <p:cNvPr id="662" name="Shape 662"/>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12.00</a:t>
                  </a:r>
                </a:p>
              </p:txBody>
            </p:sp>
            <p:sp>
              <p:nvSpPr>
                <p:cNvPr id="663" name="Shape 663"/>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67" name="Group 667"/>
              <p:cNvGrpSpPr/>
              <p:nvPr/>
            </p:nvGrpSpPr>
            <p:grpSpPr>
              <a:xfrm>
                <a:off x="1424888" y="1500903"/>
                <a:ext cx="266950" cy="239631"/>
                <a:chOff x="0" y="0"/>
                <a:chExt cx="266948" cy="239629"/>
              </a:xfrm>
            </p:grpSpPr>
            <p:sp>
              <p:nvSpPr>
                <p:cNvPr id="665" name="Shape 665"/>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16.00</a:t>
                  </a:r>
                </a:p>
              </p:txBody>
            </p:sp>
            <p:sp>
              <p:nvSpPr>
                <p:cNvPr id="666" name="Shape 666"/>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70" name="Group 670"/>
              <p:cNvGrpSpPr/>
              <p:nvPr/>
            </p:nvGrpSpPr>
            <p:grpSpPr>
              <a:xfrm>
                <a:off x="1703703" y="1500903"/>
                <a:ext cx="266949" cy="239631"/>
                <a:chOff x="0" y="0"/>
                <a:chExt cx="266948" cy="239629"/>
              </a:xfrm>
            </p:grpSpPr>
            <p:sp>
              <p:nvSpPr>
                <p:cNvPr id="668" name="Shape 668"/>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20.00</a:t>
                  </a:r>
                </a:p>
              </p:txBody>
            </p:sp>
            <p:sp>
              <p:nvSpPr>
                <p:cNvPr id="669" name="Shape 669"/>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673" name="Group 673"/>
              <p:cNvGrpSpPr/>
              <p:nvPr/>
            </p:nvGrpSpPr>
            <p:grpSpPr>
              <a:xfrm>
                <a:off x="1982520" y="1500903"/>
                <a:ext cx="266949" cy="239631"/>
                <a:chOff x="0" y="0"/>
                <a:chExt cx="266948" cy="239629"/>
              </a:xfrm>
            </p:grpSpPr>
            <p:sp>
              <p:nvSpPr>
                <p:cNvPr id="671" name="Shape 671"/>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24.00</a:t>
                  </a:r>
                </a:p>
              </p:txBody>
            </p:sp>
            <p:sp>
              <p:nvSpPr>
                <p:cNvPr id="672" name="Shape 672"/>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sp>
            <p:nvSpPr>
              <p:cNvPr id="674" name="Shape 674"/>
              <p:cNvSpPr/>
              <p:nvPr/>
            </p:nvSpPr>
            <p:spPr>
              <a:xfrm>
                <a:off x="273796" y="1152657"/>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3%</a:t>
                </a:r>
              </a:p>
            </p:txBody>
          </p:sp>
          <p:sp>
            <p:nvSpPr>
              <p:cNvPr id="675" name="Shape 675"/>
              <p:cNvSpPr/>
              <p:nvPr/>
            </p:nvSpPr>
            <p:spPr>
              <a:xfrm flipH="1">
                <a:off x="447364" y="1215522"/>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76" name="Shape 676"/>
              <p:cNvSpPr/>
              <p:nvPr/>
            </p:nvSpPr>
            <p:spPr>
              <a:xfrm rot="16200000">
                <a:off x="-361950" y="624720"/>
                <a:ext cx="97790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b="1" sz="800">
                    <a:solidFill>
                      <a:schemeClr val="accent2"/>
                    </a:solidFill>
                    <a:latin typeface="DagnyPro-Bold"/>
                    <a:ea typeface="DagnyPro-Bold"/>
                    <a:cs typeface="DagnyPro-Bold"/>
                    <a:sym typeface="DagnyPro-Bold"/>
                  </a:defRPr>
                </a:pPr>
                <a:r>
                  <a:t>Proportion of usage</a:t>
                </a:r>
                <a:br/>
                <a:r>
                  <a:t>in each hour</a:t>
                </a:r>
              </a:p>
            </p:txBody>
          </p:sp>
          <p:sp>
            <p:nvSpPr>
              <p:cNvPr id="677" name="Shape 677"/>
              <p:cNvSpPr/>
              <p:nvPr/>
            </p:nvSpPr>
            <p:spPr>
              <a:xfrm>
                <a:off x="273796" y="819305"/>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a:t>
                </a:r>
              </a:p>
            </p:txBody>
          </p:sp>
          <p:sp>
            <p:nvSpPr>
              <p:cNvPr id="678" name="Shape 678"/>
              <p:cNvSpPr/>
              <p:nvPr/>
            </p:nvSpPr>
            <p:spPr>
              <a:xfrm flipH="1">
                <a:off x="447364" y="882170"/>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79" name="Shape 679"/>
              <p:cNvSpPr/>
              <p:nvPr/>
            </p:nvSpPr>
            <p:spPr>
              <a:xfrm>
                <a:off x="273796" y="485953"/>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5%</a:t>
                </a:r>
              </a:p>
            </p:txBody>
          </p:sp>
          <p:sp>
            <p:nvSpPr>
              <p:cNvPr id="680" name="Shape 680"/>
              <p:cNvSpPr/>
              <p:nvPr/>
            </p:nvSpPr>
            <p:spPr>
              <a:xfrm flipH="1">
                <a:off x="447364" y="548818"/>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81" name="Shape 681"/>
              <p:cNvSpPr/>
              <p:nvPr/>
            </p:nvSpPr>
            <p:spPr>
              <a:xfrm>
                <a:off x="273796" y="152601"/>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6%</a:t>
                </a:r>
              </a:p>
            </p:txBody>
          </p:sp>
          <p:sp>
            <p:nvSpPr>
              <p:cNvPr id="682" name="Shape 682"/>
              <p:cNvSpPr/>
              <p:nvPr/>
            </p:nvSpPr>
            <p:spPr>
              <a:xfrm flipH="1">
                <a:off x="447364" y="215466"/>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83" name="Shape 683"/>
              <p:cNvSpPr/>
              <p:nvPr/>
            </p:nvSpPr>
            <p:spPr>
              <a:xfrm>
                <a:off x="920457" y="1822433"/>
                <a:ext cx="757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800">
                    <a:solidFill>
                      <a:schemeClr val="accent2"/>
                    </a:solidFill>
                    <a:latin typeface="DagnyPro-Bold"/>
                    <a:ea typeface="DagnyPro-Bold"/>
                    <a:cs typeface="DagnyPro-Bold"/>
                    <a:sym typeface="DagnyPro-Bold"/>
                  </a:defRPr>
                </a:lvl1pPr>
              </a:lstStyle>
              <a:p>
                <a:pPr/>
                <a:r>
                  <a:t>Hour of the day</a:t>
                </a:r>
              </a:p>
            </p:txBody>
          </p:sp>
        </p:grpSp>
        <p:sp>
          <p:nvSpPr>
            <p:cNvPr id="685" name="Shape 685"/>
            <p:cNvSpPr/>
            <p:nvPr/>
          </p:nvSpPr>
          <p:spPr>
            <a:xfrm>
              <a:off x="726688" y="528155"/>
              <a:ext cx="1552576" cy="1181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880"/>
                  </a:moveTo>
                  <a:lnTo>
                    <a:pt x="922" y="19602"/>
                  </a:lnTo>
                  <a:lnTo>
                    <a:pt x="1820" y="20920"/>
                  </a:lnTo>
                  <a:lnTo>
                    <a:pt x="2840" y="21600"/>
                  </a:lnTo>
                  <a:lnTo>
                    <a:pt x="3762" y="21600"/>
                  </a:lnTo>
                  <a:lnTo>
                    <a:pt x="4781" y="20622"/>
                  </a:lnTo>
                  <a:lnTo>
                    <a:pt x="5582" y="18751"/>
                  </a:lnTo>
                  <a:lnTo>
                    <a:pt x="6601" y="17220"/>
                  </a:lnTo>
                  <a:lnTo>
                    <a:pt x="7499" y="16370"/>
                  </a:lnTo>
                  <a:lnTo>
                    <a:pt x="9587" y="14457"/>
                  </a:lnTo>
                  <a:lnTo>
                    <a:pt x="11285" y="12501"/>
                  </a:lnTo>
                  <a:lnTo>
                    <a:pt x="13106" y="10843"/>
                  </a:lnTo>
                  <a:lnTo>
                    <a:pt x="14076" y="9142"/>
                  </a:lnTo>
                  <a:lnTo>
                    <a:pt x="15023" y="6293"/>
                  </a:lnTo>
                  <a:lnTo>
                    <a:pt x="15969" y="2509"/>
                  </a:lnTo>
                  <a:lnTo>
                    <a:pt x="16916" y="170"/>
                  </a:lnTo>
                  <a:lnTo>
                    <a:pt x="17862" y="0"/>
                  </a:lnTo>
                  <a:lnTo>
                    <a:pt x="18833" y="1020"/>
                  </a:lnTo>
                  <a:lnTo>
                    <a:pt x="19707" y="3189"/>
                  </a:lnTo>
                  <a:lnTo>
                    <a:pt x="20799" y="7568"/>
                  </a:lnTo>
                  <a:lnTo>
                    <a:pt x="21600" y="12203"/>
                  </a:lnTo>
                </a:path>
              </a:pathLst>
            </a:custGeom>
            <a:noFill/>
            <a:ln w="28575" cap="flat">
              <a:solidFill>
                <a:srgbClr val="3C3C3C"/>
              </a:solidFill>
              <a:prstDash val="solid"/>
              <a:round/>
            </a:ln>
            <a:effectLst/>
          </p:spPr>
          <p:txBody>
            <a:bodyPr wrap="square" lIns="45719" tIns="45719" rIns="45719" bIns="45719" numCol="1" anchor="ctr">
              <a:noAutofit/>
            </a:bodyPr>
            <a:lstStyle/>
            <a:p>
              <a:pPr/>
            </a:p>
          </p:txBody>
        </p:sp>
      </p:grpSp>
      <p:sp>
        <p:nvSpPr>
          <p:cNvPr id="687" name="Shape 687"/>
          <p:cNvSpPr/>
          <p:nvPr/>
        </p:nvSpPr>
        <p:spPr>
          <a:xfrm>
            <a:off x="6691314" y="1859102"/>
            <a:ext cx="1554958" cy="1213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24"/>
                </a:moveTo>
                <a:lnTo>
                  <a:pt x="1017" y="13407"/>
                </a:lnTo>
                <a:lnTo>
                  <a:pt x="1865" y="15600"/>
                </a:lnTo>
                <a:lnTo>
                  <a:pt x="2833" y="17131"/>
                </a:lnTo>
                <a:lnTo>
                  <a:pt x="3753" y="17752"/>
                </a:lnTo>
                <a:lnTo>
                  <a:pt x="4770" y="17586"/>
                </a:lnTo>
                <a:lnTo>
                  <a:pt x="5666" y="16717"/>
                </a:lnTo>
                <a:lnTo>
                  <a:pt x="6562" y="17048"/>
                </a:lnTo>
                <a:lnTo>
                  <a:pt x="7531" y="18331"/>
                </a:lnTo>
                <a:lnTo>
                  <a:pt x="8524" y="20441"/>
                </a:lnTo>
                <a:lnTo>
                  <a:pt x="9347" y="21559"/>
                </a:lnTo>
                <a:lnTo>
                  <a:pt x="10388" y="21600"/>
                </a:lnTo>
                <a:lnTo>
                  <a:pt x="13052" y="20814"/>
                </a:lnTo>
                <a:lnTo>
                  <a:pt x="13996" y="19697"/>
                </a:lnTo>
                <a:lnTo>
                  <a:pt x="14917" y="17793"/>
                </a:lnTo>
                <a:lnTo>
                  <a:pt x="16055" y="12910"/>
                </a:lnTo>
                <a:lnTo>
                  <a:pt x="16854" y="8524"/>
                </a:lnTo>
                <a:lnTo>
                  <a:pt x="17822" y="4262"/>
                </a:lnTo>
                <a:lnTo>
                  <a:pt x="18670" y="1614"/>
                </a:lnTo>
                <a:lnTo>
                  <a:pt x="19735" y="0"/>
                </a:lnTo>
                <a:lnTo>
                  <a:pt x="20631" y="579"/>
                </a:lnTo>
                <a:lnTo>
                  <a:pt x="21600" y="3434"/>
                </a:lnTo>
              </a:path>
            </a:pathLst>
          </a:custGeom>
          <a:ln w="28575">
            <a:solidFill>
              <a:srgbClr val="3C3C3C"/>
            </a:solidFill>
          </a:ln>
        </p:spPr>
        <p:txBody>
          <a:bodyPr lIns="45719" rIns="45719" anchor="ctr"/>
          <a:lstStyle/>
          <a:p>
            <a:pPr/>
          </a:p>
        </p:txBody>
      </p:sp>
      <p:grpSp>
        <p:nvGrpSpPr>
          <p:cNvPr id="726" name="Group 726"/>
          <p:cNvGrpSpPr/>
          <p:nvPr/>
        </p:nvGrpSpPr>
        <p:grpSpPr>
          <a:xfrm>
            <a:off x="1913925" y="3913298"/>
            <a:ext cx="2614742" cy="2396061"/>
            <a:chOff x="0" y="0"/>
            <a:chExt cx="2614740" cy="2396060"/>
          </a:xfrm>
        </p:grpSpPr>
        <p:sp>
          <p:nvSpPr>
            <p:cNvPr id="688" name="Shape 688"/>
            <p:cNvSpPr/>
            <p:nvPr/>
          </p:nvSpPr>
          <p:spPr>
            <a:xfrm>
              <a:off x="0" y="0"/>
              <a:ext cx="2614741" cy="2396061"/>
            </a:xfrm>
            <a:prstGeom prst="rect">
              <a:avLst/>
            </a:prstGeom>
            <a:solidFill>
              <a:srgbClr val="F2F2F2"/>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grpSp>
          <p:nvGrpSpPr>
            <p:cNvPr id="691" name="Group 691"/>
            <p:cNvGrpSpPr/>
            <p:nvPr/>
          </p:nvGrpSpPr>
          <p:grpSpPr>
            <a:xfrm>
              <a:off x="0" y="0"/>
              <a:ext cx="2614741" cy="291673"/>
              <a:chOff x="0" y="0"/>
              <a:chExt cx="2614740" cy="291671"/>
            </a:xfrm>
          </p:grpSpPr>
          <p:sp>
            <p:nvSpPr>
              <p:cNvPr id="689" name="Shape 689"/>
              <p:cNvSpPr/>
              <p:nvPr/>
            </p:nvSpPr>
            <p:spPr>
              <a:xfrm>
                <a:off x="0" y="0"/>
                <a:ext cx="2614741" cy="291672"/>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690" name="Shape 690"/>
              <p:cNvSpPr/>
              <p:nvPr/>
            </p:nvSpPr>
            <p:spPr>
              <a:xfrm>
                <a:off x="959832" y="69635"/>
                <a:ext cx="695077"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1000">
                    <a:solidFill>
                      <a:srgbClr val="FFFFFF"/>
                    </a:solidFill>
                  </a:defRPr>
                </a:lvl1pPr>
              </a:lstStyle>
              <a:p>
                <a:pPr/>
                <a:r>
                  <a:t>Twin Peaks</a:t>
                </a:r>
              </a:p>
            </p:txBody>
          </p:sp>
        </p:grpSp>
        <p:grpSp>
          <p:nvGrpSpPr>
            <p:cNvPr id="724" name="Group 724"/>
            <p:cNvGrpSpPr/>
            <p:nvPr/>
          </p:nvGrpSpPr>
          <p:grpSpPr>
            <a:xfrm>
              <a:off x="189718" y="376762"/>
              <a:ext cx="2249470" cy="1949434"/>
              <a:chOff x="0" y="0"/>
              <a:chExt cx="2249468" cy="1949433"/>
            </a:xfrm>
          </p:grpSpPr>
          <p:sp>
            <p:nvSpPr>
              <p:cNvPr id="692" name="Shape 692"/>
              <p:cNvSpPr/>
              <p:nvPr/>
            </p:nvSpPr>
            <p:spPr>
              <a:xfrm>
                <a:off x="481574" y="0"/>
                <a:ext cx="1635550" cy="1503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9525" cap="flat">
                <a:solidFill>
                  <a:srgbClr val="3C3C3C"/>
                </a:solidFill>
                <a:prstDash val="solid"/>
                <a:round/>
              </a:ln>
              <a:effectLst/>
            </p:spPr>
            <p:txBody>
              <a:bodyPr wrap="square" lIns="45719" tIns="45719" rIns="45719" bIns="45719" numCol="1" anchor="ctr">
                <a:noAutofit/>
              </a:bodyPr>
              <a:lstStyle/>
              <a:p>
                <a:pPr>
                  <a:defRPr b="1" sz="800">
                    <a:solidFill>
                      <a:schemeClr val="accent2"/>
                    </a:solidFill>
                    <a:latin typeface="Calibri"/>
                    <a:ea typeface="Calibri"/>
                    <a:cs typeface="Calibri"/>
                    <a:sym typeface="Calibri"/>
                  </a:defRPr>
                </a:pPr>
              </a:p>
            </p:txBody>
          </p:sp>
          <p:grpSp>
            <p:nvGrpSpPr>
              <p:cNvPr id="695" name="Group 695"/>
              <p:cNvGrpSpPr/>
              <p:nvPr/>
            </p:nvGrpSpPr>
            <p:grpSpPr>
              <a:xfrm>
                <a:off x="470677" y="1500903"/>
                <a:ext cx="328186" cy="225749"/>
                <a:chOff x="0" y="0"/>
                <a:chExt cx="328184" cy="225748"/>
              </a:xfrm>
            </p:grpSpPr>
            <p:sp>
              <p:nvSpPr>
                <p:cNvPr id="693" name="Shape 693"/>
                <p:cNvSpPr/>
                <p:nvPr/>
              </p:nvSpPr>
              <p:spPr>
                <a:xfrm>
                  <a:off x="32818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694" name="Shape 694"/>
                <p:cNvSpPr/>
                <p:nvPr/>
              </p:nvSpPr>
              <p:spPr>
                <a:xfrm>
                  <a:off x="0" y="98748"/>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0.00</a:t>
                  </a:r>
                </a:p>
              </p:txBody>
            </p:sp>
          </p:grpSp>
          <p:grpSp>
            <p:nvGrpSpPr>
              <p:cNvPr id="698" name="Group 698"/>
              <p:cNvGrpSpPr/>
              <p:nvPr/>
            </p:nvGrpSpPr>
            <p:grpSpPr>
              <a:xfrm>
                <a:off x="571342" y="1500903"/>
                <a:ext cx="342426" cy="225747"/>
                <a:chOff x="0" y="0"/>
                <a:chExt cx="342424" cy="225745"/>
              </a:xfrm>
            </p:grpSpPr>
            <p:sp>
              <p:nvSpPr>
                <p:cNvPr id="696" name="Shape 696"/>
                <p:cNvSpPr/>
                <p:nvPr/>
              </p:nvSpPr>
              <p:spPr>
                <a:xfrm>
                  <a:off x="131982" y="98745"/>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4.00</a:t>
                  </a:r>
                </a:p>
              </p:txBody>
            </p:sp>
            <p:sp>
              <p:nvSpPr>
                <p:cNvPr id="697" name="Shape 697"/>
                <p:cNvSpPr/>
                <p:nvPr/>
              </p:nvSpPr>
              <p:spPr>
                <a:xfrm flipH="1">
                  <a:off x="-1" y="0"/>
                  <a:ext cx="2"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701" name="Group 701"/>
              <p:cNvGrpSpPr/>
              <p:nvPr/>
            </p:nvGrpSpPr>
            <p:grpSpPr>
              <a:xfrm>
                <a:off x="921160" y="1500903"/>
                <a:ext cx="210444" cy="239631"/>
                <a:chOff x="0" y="0"/>
                <a:chExt cx="210442" cy="239629"/>
              </a:xfrm>
            </p:grpSpPr>
            <p:sp>
              <p:nvSpPr>
                <p:cNvPr id="699" name="Shape 699"/>
                <p:cNvSpPr/>
                <p:nvPr/>
              </p:nvSpPr>
              <p:spPr>
                <a:xfrm>
                  <a:off x="0" y="112629"/>
                  <a:ext cx="2104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8.00</a:t>
                  </a:r>
                </a:p>
              </p:txBody>
            </p:sp>
            <p:sp>
              <p:nvSpPr>
                <p:cNvPr id="700" name="Shape 700"/>
                <p:cNvSpPr/>
                <p:nvPr/>
              </p:nvSpPr>
              <p:spPr>
                <a:xfrm>
                  <a:off x="105220"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704" name="Group 704"/>
              <p:cNvGrpSpPr/>
              <p:nvPr/>
            </p:nvGrpSpPr>
            <p:grpSpPr>
              <a:xfrm>
                <a:off x="1146073" y="1500903"/>
                <a:ext cx="266949" cy="239631"/>
                <a:chOff x="0" y="0"/>
                <a:chExt cx="266948" cy="239629"/>
              </a:xfrm>
            </p:grpSpPr>
            <p:sp>
              <p:nvSpPr>
                <p:cNvPr id="702" name="Shape 702"/>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12.00</a:t>
                  </a:r>
                </a:p>
              </p:txBody>
            </p:sp>
            <p:sp>
              <p:nvSpPr>
                <p:cNvPr id="703" name="Shape 703"/>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707" name="Group 707"/>
              <p:cNvGrpSpPr/>
              <p:nvPr/>
            </p:nvGrpSpPr>
            <p:grpSpPr>
              <a:xfrm>
                <a:off x="1424888" y="1500903"/>
                <a:ext cx="266950" cy="239631"/>
                <a:chOff x="0" y="0"/>
                <a:chExt cx="266948" cy="239629"/>
              </a:xfrm>
            </p:grpSpPr>
            <p:sp>
              <p:nvSpPr>
                <p:cNvPr id="705" name="Shape 705"/>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16.00</a:t>
                  </a:r>
                </a:p>
              </p:txBody>
            </p:sp>
            <p:sp>
              <p:nvSpPr>
                <p:cNvPr id="706" name="Shape 706"/>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710" name="Group 710"/>
              <p:cNvGrpSpPr/>
              <p:nvPr/>
            </p:nvGrpSpPr>
            <p:grpSpPr>
              <a:xfrm>
                <a:off x="1703703" y="1500903"/>
                <a:ext cx="266949" cy="239631"/>
                <a:chOff x="0" y="0"/>
                <a:chExt cx="266948" cy="239629"/>
              </a:xfrm>
            </p:grpSpPr>
            <p:sp>
              <p:nvSpPr>
                <p:cNvPr id="708" name="Shape 708"/>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20.00</a:t>
                  </a:r>
                </a:p>
              </p:txBody>
            </p:sp>
            <p:sp>
              <p:nvSpPr>
                <p:cNvPr id="709" name="Shape 709"/>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grpSp>
            <p:nvGrpSpPr>
              <p:cNvPr id="713" name="Group 713"/>
              <p:cNvGrpSpPr/>
              <p:nvPr/>
            </p:nvGrpSpPr>
            <p:grpSpPr>
              <a:xfrm>
                <a:off x="1982520" y="1500903"/>
                <a:ext cx="266949" cy="239631"/>
                <a:chOff x="0" y="0"/>
                <a:chExt cx="266948" cy="239629"/>
              </a:xfrm>
            </p:grpSpPr>
            <p:sp>
              <p:nvSpPr>
                <p:cNvPr id="711" name="Shape 711"/>
                <p:cNvSpPr/>
                <p:nvPr/>
              </p:nvSpPr>
              <p:spPr>
                <a:xfrm>
                  <a:off x="-1" y="112629"/>
                  <a:ext cx="26695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24.00</a:t>
                  </a:r>
                </a:p>
              </p:txBody>
            </p:sp>
            <p:sp>
              <p:nvSpPr>
                <p:cNvPr id="712" name="Shape 712"/>
                <p:cNvSpPr/>
                <p:nvPr/>
              </p:nvSpPr>
              <p:spPr>
                <a:xfrm>
                  <a:off x="133474" y="0"/>
                  <a:ext cx="1" cy="42508"/>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grpSp>
          <p:sp>
            <p:nvSpPr>
              <p:cNvPr id="714" name="Shape 714"/>
              <p:cNvSpPr/>
              <p:nvPr/>
            </p:nvSpPr>
            <p:spPr>
              <a:xfrm>
                <a:off x="273796" y="1152657"/>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3%</a:t>
                </a:r>
              </a:p>
            </p:txBody>
          </p:sp>
          <p:sp>
            <p:nvSpPr>
              <p:cNvPr id="715" name="Shape 715"/>
              <p:cNvSpPr/>
              <p:nvPr/>
            </p:nvSpPr>
            <p:spPr>
              <a:xfrm flipH="1">
                <a:off x="447364" y="1215522"/>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716" name="Shape 716"/>
              <p:cNvSpPr/>
              <p:nvPr/>
            </p:nvSpPr>
            <p:spPr>
              <a:xfrm rot="16200000">
                <a:off x="-361950" y="624720"/>
                <a:ext cx="97790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b="1" sz="800">
                    <a:solidFill>
                      <a:schemeClr val="accent2"/>
                    </a:solidFill>
                    <a:latin typeface="DagnyPro-Bold"/>
                    <a:ea typeface="DagnyPro-Bold"/>
                    <a:cs typeface="DagnyPro-Bold"/>
                    <a:sym typeface="DagnyPro-Bold"/>
                  </a:defRPr>
                </a:pPr>
                <a:r>
                  <a:t>Proportion of usage</a:t>
                </a:r>
                <a:br/>
                <a:r>
                  <a:t>in each hour</a:t>
                </a:r>
              </a:p>
            </p:txBody>
          </p:sp>
          <p:sp>
            <p:nvSpPr>
              <p:cNvPr id="717" name="Shape 717"/>
              <p:cNvSpPr/>
              <p:nvPr/>
            </p:nvSpPr>
            <p:spPr>
              <a:xfrm>
                <a:off x="273796" y="819305"/>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4%</a:t>
                </a:r>
              </a:p>
            </p:txBody>
          </p:sp>
          <p:sp>
            <p:nvSpPr>
              <p:cNvPr id="718" name="Shape 718"/>
              <p:cNvSpPr/>
              <p:nvPr/>
            </p:nvSpPr>
            <p:spPr>
              <a:xfrm flipH="1">
                <a:off x="447364" y="882170"/>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719" name="Shape 719"/>
              <p:cNvSpPr/>
              <p:nvPr/>
            </p:nvSpPr>
            <p:spPr>
              <a:xfrm>
                <a:off x="273796" y="485953"/>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5%</a:t>
                </a:r>
              </a:p>
            </p:txBody>
          </p:sp>
          <p:sp>
            <p:nvSpPr>
              <p:cNvPr id="720" name="Shape 720"/>
              <p:cNvSpPr/>
              <p:nvPr/>
            </p:nvSpPr>
            <p:spPr>
              <a:xfrm flipH="1">
                <a:off x="447364" y="548818"/>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721" name="Shape 721"/>
              <p:cNvSpPr/>
              <p:nvPr/>
            </p:nvSpPr>
            <p:spPr>
              <a:xfrm>
                <a:off x="273796" y="152601"/>
                <a:ext cx="1595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00">
                    <a:solidFill>
                      <a:schemeClr val="accent2"/>
                    </a:solidFill>
                    <a:latin typeface="DagnyPro-Bold"/>
                    <a:ea typeface="DagnyPro-Bold"/>
                    <a:cs typeface="DagnyPro-Bold"/>
                    <a:sym typeface="DagnyPro-Bold"/>
                  </a:defRPr>
                </a:lvl1pPr>
              </a:lstStyle>
              <a:p>
                <a:pPr/>
                <a:r>
                  <a:t>6%</a:t>
                </a:r>
              </a:p>
            </p:txBody>
          </p:sp>
          <p:sp>
            <p:nvSpPr>
              <p:cNvPr id="722" name="Shape 722"/>
              <p:cNvSpPr/>
              <p:nvPr/>
            </p:nvSpPr>
            <p:spPr>
              <a:xfrm flipH="1">
                <a:off x="447364" y="215466"/>
                <a:ext cx="31882" cy="1"/>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723" name="Shape 723"/>
              <p:cNvSpPr/>
              <p:nvPr/>
            </p:nvSpPr>
            <p:spPr>
              <a:xfrm>
                <a:off x="920457" y="1822433"/>
                <a:ext cx="757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800">
                    <a:solidFill>
                      <a:schemeClr val="accent2"/>
                    </a:solidFill>
                    <a:latin typeface="DagnyPro-Bold"/>
                    <a:ea typeface="DagnyPro-Bold"/>
                    <a:cs typeface="DagnyPro-Bold"/>
                    <a:sym typeface="DagnyPro-Bold"/>
                  </a:defRPr>
                </a:lvl1pPr>
              </a:lstStyle>
              <a:p>
                <a:pPr/>
                <a:r>
                  <a:t>Hour of the day</a:t>
                </a:r>
              </a:p>
            </p:txBody>
          </p:sp>
        </p:grpSp>
        <p:sp>
          <p:nvSpPr>
            <p:cNvPr id="725" name="Shape 725"/>
            <p:cNvSpPr/>
            <p:nvPr/>
          </p:nvSpPr>
          <p:spPr>
            <a:xfrm>
              <a:off x="727448" y="489793"/>
              <a:ext cx="1556772" cy="1146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98"/>
                  </a:moveTo>
                  <a:lnTo>
                    <a:pt x="897" y="21600"/>
                  </a:lnTo>
                  <a:lnTo>
                    <a:pt x="1939" y="21337"/>
                  </a:lnTo>
                  <a:lnTo>
                    <a:pt x="2836" y="20502"/>
                  </a:lnTo>
                  <a:lnTo>
                    <a:pt x="3733" y="17693"/>
                  </a:lnTo>
                  <a:lnTo>
                    <a:pt x="5697" y="0"/>
                  </a:lnTo>
                  <a:lnTo>
                    <a:pt x="6642" y="2020"/>
                  </a:lnTo>
                  <a:lnTo>
                    <a:pt x="7515" y="11019"/>
                  </a:lnTo>
                  <a:lnTo>
                    <a:pt x="8485" y="15937"/>
                  </a:lnTo>
                  <a:lnTo>
                    <a:pt x="9333" y="18044"/>
                  </a:lnTo>
                  <a:lnTo>
                    <a:pt x="10255" y="18878"/>
                  </a:lnTo>
                  <a:lnTo>
                    <a:pt x="12194" y="19449"/>
                  </a:lnTo>
                  <a:lnTo>
                    <a:pt x="13188" y="18922"/>
                  </a:lnTo>
                  <a:lnTo>
                    <a:pt x="14133" y="17078"/>
                  </a:lnTo>
                  <a:lnTo>
                    <a:pt x="15030" y="13127"/>
                  </a:lnTo>
                  <a:lnTo>
                    <a:pt x="16024" y="6673"/>
                  </a:lnTo>
                  <a:lnTo>
                    <a:pt x="16897" y="2678"/>
                  </a:lnTo>
                  <a:lnTo>
                    <a:pt x="17794" y="1888"/>
                  </a:lnTo>
                  <a:lnTo>
                    <a:pt x="18812" y="3073"/>
                  </a:lnTo>
                  <a:lnTo>
                    <a:pt x="19709" y="6585"/>
                  </a:lnTo>
                  <a:lnTo>
                    <a:pt x="21600" y="18132"/>
                  </a:lnTo>
                </a:path>
              </a:pathLst>
            </a:custGeom>
            <a:noFill/>
            <a:ln w="28575" cap="flat">
              <a:solidFill>
                <a:srgbClr val="3C3C3C"/>
              </a:solidFill>
              <a:prstDash val="solid"/>
              <a:round/>
            </a:ln>
            <a:effectLst/>
          </p:spPr>
          <p:txBody>
            <a:bodyPr wrap="square" lIns="45719" tIns="45719" rIns="45719" bIns="45719" numCol="1" anchor="ctr">
              <a:noAutofit/>
            </a:bodyPr>
            <a:lstStyle/>
            <a:p>
              <a:pPr/>
            </a:p>
          </p:txBody>
        </p:sp>
      </p:grpSp>
      <p:sp>
        <p:nvSpPr>
          <p:cNvPr id="727" name="Shape 727"/>
          <p:cNvSpPr/>
          <p:nvPr/>
        </p:nvSpPr>
        <p:spPr>
          <a:xfrm>
            <a:off x="5344071" y="4481833"/>
            <a:ext cx="1542506" cy="1219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493"/>
                </a:moveTo>
                <a:lnTo>
                  <a:pt x="923" y="21354"/>
                </a:lnTo>
                <a:lnTo>
                  <a:pt x="1871" y="21559"/>
                </a:lnTo>
                <a:lnTo>
                  <a:pt x="2770" y="21600"/>
                </a:lnTo>
                <a:lnTo>
                  <a:pt x="3766" y="20985"/>
                </a:lnTo>
                <a:lnTo>
                  <a:pt x="4714" y="19387"/>
                </a:lnTo>
                <a:lnTo>
                  <a:pt x="5637" y="16067"/>
                </a:lnTo>
                <a:lnTo>
                  <a:pt x="7556" y="5369"/>
                </a:lnTo>
                <a:lnTo>
                  <a:pt x="8455" y="2049"/>
                </a:lnTo>
                <a:lnTo>
                  <a:pt x="9452" y="287"/>
                </a:lnTo>
                <a:lnTo>
                  <a:pt x="10278" y="0"/>
                </a:lnTo>
                <a:lnTo>
                  <a:pt x="11395" y="615"/>
                </a:lnTo>
                <a:lnTo>
                  <a:pt x="13096" y="1967"/>
                </a:lnTo>
                <a:lnTo>
                  <a:pt x="14068" y="2541"/>
                </a:lnTo>
                <a:lnTo>
                  <a:pt x="15040" y="2623"/>
                </a:lnTo>
                <a:lnTo>
                  <a:pt x="16085" y="3648"/>
                </a:lnTo>
                <a:lnTo>
                  <a:pt x="21600" y="18813"/>
                </a:lnTo>
              </a:path>
            </a:pathLst>
          </a:custGeom>
          <a:ln w="28575">
            <a:solidFill>
              <a:srgbClr val="3C3C3C"/>
            </a:solidFill>
          </a:ln>
        </p:spPr>
        <p:txBody>
          <a:bodyPr lIns="45719" rIns="45719" anchor="ctr"/>
          <a:lstStyle/>
          <a:p>
            <a:pP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29" name="Shape 729"/>
          <p:cNvSpPr/>
          <p:nvPr>
            <p:ph type="sldNum" sz="quarter" idx="2"/>
          </p:nvPr>
        </p:nvSpPr>
        <p:spPr>
          <a:xfrm>
            <a:off x="8904364" y="6559867"/>
            <a:ext cx="163436"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0" name="Shape 730"/>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Segmentation</a:t>
            </a:r>
          </a:p>
        </p:txBody>
      </p:sp>
      <p:sp>
        <p:nvSpPr>
          <p:cNvPr id="731" name="Shape 731"/>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pic>
        <p:nvPicPr>
          <p:cNvPr id="732" name="image50.png" descr="Screen Shot 2015-01-30 at 12.46.23 PM.png"/>
          <p:cNvPicPr>
            <a:picLocks noChangeAspect="1"/>
          </p:cNvPicPr>
          <p:nvPr/>
        </p:nvPicPr>
        <p:blipFill>
          <a:blip r:embed="rId2">
            <a:extLst/>
          </a:blip>
          <a:stretch>
            <a:fillRect/>
          </a:stretch>
        </p:blipFill>
        <p:spPr>
          <a:xfrm>
            <a:off x="279402" y="1066800"/>
            <a:ext cx="8763000" cy="4842896"/>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Num" sz="quarter" idx="2"/>
          </p:nvPr>
        </p:nvSpPr>
        <p:spPr>
          <a:xfrm>
            <a:off x="8914218" y="6559867"/>
            <a:ext cx="153582"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2" name="Shape 282"/>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What is Machine Learning</a:t>
            </a:r>
          </a:p>
        </p:txBody>
      </p:sp>
      <p:sp>
        <p:nvSpPr>
          <p:cNvPr id="283" name="Shape 283"/>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284" name="Shape 284"/>
          <p:cNvSpPr/>
          <p:nvPr>
            <p:ph type="body" idx="1"/>
          </p:nvPr>
        </p:nvSpPr>
        <p:spPr>
          <a:xfrm>
            <a:off x="493776" y="1111250"/>
            <a:ext cx="8229601" cy="5048250"/>
          </a:xfrm>
          <a:prstGeom prst="rect">
            <a:avLst/>
          </a:prstGeom>
        </p:spPr>
        <p:txBody>
          <a:bodyPr/>
          <a:lstStyle/>
          <a:p>
            <a:pPr>
              <a:defRPr sz="2400"/>
            </a:pPr>
          </a:p>
          <a:p>
            <a:pPr>
              <a:defRPr sz="2400"/>
            </a:pPr>
          </a:p>
          <a:p>
            <a:pPr>
              <a:spcBef>
                <a:spcPts val="1400"/>
              </a:spcBef>
              <a:defRPr sz="2400"/>
            </a:pPr>
            <a:r>
              <a:t>Estimate an unknown value</a:t>
            </a:r>
          </a:p>
          <a:p>
            <a:pPr lvl="1" marL="692150" indent="-234950">
              <a:spcBef>
                <a:spcPts val="500"/>
              </a:spcBef>
              <a:buFontTx/>
              <a:defRPr sz="2200"/>
            </a:pPr>
            <a:r>
              <a:t>Predict future usage</a:t>
            </a:r>
            <a:endParaRPr sz="1800"/>
          </a:p>
          <a:p>
            <a:pPr lvl="1" marL="692150" indent="-234950">
              <a:spcBef>
                <a:spcPts val="400"/>
              </a:spcBef>
              <a:buFontTx/>
              <a:defRPr sz="1800"/>
            </a:pPr>
          </a:p>
          <a:p>
            <a:pPr lvl="1" marL="692150" indent="-234950">
              <a:spcBef>
                <a:spcPts val="500"/>
              </a:spcBef>
              <a:buFontTx/>
              <a:defRPr sz="2200"/>
            </a:pPr>
            <a:r>
              <a:t>Estimate something about a home </a:t>
            </a:r>
          </a:p>
        </p:txBody>
      </p:sp>
      <p:sp>
        <p:nvSpPr>
          <p:cNvPr id="285" name="Shape 285"/>
          <p:cNvSpPr/>
          <p:nvPr/>
        </p:nvSpPr>
        <p:spPr>
          <a:xfrm>
            <a:off x="317505" y="1295400"/>
            <a:ext cx="8544233" cy="485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a:defRPr b="1" sz="2600">
                <a:solidFill>
                  <a:schemeClr val="accent1"/>
                </a:solidFill>
                <a:latin typeface="Dagny offc"/>
                <a:ea typeface="Dagny offc"/>
                <a:cs typeface="Dagny offc"/>
                <a:sym typeface="Dagny offc"/>
              </a:defRPr>
            </a:lvl1pPr>
          </a:lstStyle>
          <a:p>
            <a:pPr/>
            <a:r>
              <a:t>algorithms that solve a problem by learning from data</a:t>
            </a:r>
          </a:p>
        </p:txBody>
      </p:sp>
      <p:pic>
        <p:nvPicPr>
          <p:cNvPr id="286" name="image16.jpg" descr="Electric_Heater.jpg"/>
          <p:cNvPicPr>
            <a:picLocks noChangeAspect="1"/>
          </p:cNvPicPr>
          <p:nvPr/>
        </p:nvPicPr>
        <p:blipFill>
          <a:blip r:embed="rId2">
            <a:extLst/>
          </a:blip>
          <a:srcRect l="0" t="8333" r="0" b="12500"/>
          <a:stretch>
            <a:fillRect/>
          </a:stretch>
        </p:blipFill>
        <p:spPr>
          <a:xfrm>
            <a:off x="3924301" y="4382958"/>
            <a:ext cx="1146725" cy="907825"/>
          </a:xfrm>
          <a:prstGeom prst="rect">
            <a:avLst/>
          </a:prstGeom>
          <a:ln w="12700">
            <a:miter lim="400000"/>
          </a:ln>
        </p:spPr>
      </p:pic>
      <p:pic>
        <p:nvPicPr>
          <p:cNvPr id="287" name="image17.jpg" descr="gas_furnace.jpg"/>
          <p:cNvPicPr>
            <a:picLocks noChangeAspect="1"/>
          </p:cNvPicPr>
          <p:nvPr/>
        </p:nvPicPr>
        <p:blipFill>
          <a:blip r:embed="rId3">
            <a:extLst/>
          </a:blip>
          <a:srcRect l="10835" t="8539" r="16657" b="0"/>
          <a:stretch>
            <a:fillRect/>
          </a:stretch>
        </p:blipFill>
        <p:spPr>
          <a:xfrm>
            <a:off x="5149849" y="4764775"/>
            <a:ext cx="781051" cy="1250041"/>
          </a:xfrm>
          <a:prstGeom prst="rect">
            <a:avLst/>
          </a:prstGeom>
          <a:ln w="12700">
            <a:miter lim="400000"/>
          </a:ln>
        </p:spPr>
      </p:pic>
      <p:pic>
        <p:nvPicPr>
          <p:cNvPr id="288" name="image19.jpg" descr="pool.jpeg"/>
          <p:cNvPicPr>
            <a:picLocks noChangeAspect="1"/>
          </p:cNvPicPr>
          <p:nvPr/>
        </p:nvPicPr>
        <p:blipFill>
          <a:blip r:embed="rId4">
            <a:extLst/>
          </a:blip>
          <a:stretch>
            <a:fillRect/>
          </a:stretch>
        </p:blipFill>
        <p:spPr>
          <a:xfrm>
            <a:off x="812800" y="4245388"/>
            <a:ext cx="2628900" cy="1743076"/>
          </a:xfrm>
          <a:prstGeom prst="rect">
            <a:avLst/>
          </a:prstGeom>
          <a:ln w="12700">
            <a:miter lim="400000"/>
          </a:ln>
        </p:spPr>
      </p:pic>
      <p:pic>
        <p:nvPicPr>
          <p:cNvPr id="289" name="image20.png" descr="1-1.png"/>
          <p:cNvPicPr>
            <a:picLocks noChangeAspect="1"/>
          </p:cNvPicPr>
          <p:nvPr/>
        </p:nvPicPr>
        <p:blipFill>
          <a:blip r:embed="rId5">
            <a:extLst/>
          </a:blip>
          <a:stretch>
            <a:fillRect/>
          </a:stretch>
        </p:blipFill>
        <p:spPr>
          <a:xfrm>
            <a:off x="6500026" y="4140200"/>
            <a:ext cx="1828801" cy="1828800"/>
          </a:xfrm>
          <a:prstGeom prst="rect">
            <a:avLst/>
          </a:prstGeom>
          <a:ln w="12700">
            <a:miter lim="400000"/>
          </a:ln>
        </p:spPr>
      </p:pic>
      <p:sp>
        <p:nvSpPr>
          <p:cNvPr id="290" name="Shape 290"/>
          <p:cNvSpPr/>
          <p:nvPr/>
        </p:nvSpPr>
        <p:spPr>
          <a:xfrm>
            <a:off x="6718300" y="6108700"/>
            <a:ext cx="1397001" cy="12700"/>
          </a:xfrm>
          <a:prstGeom prst="line">
            <a:avLst/>
          </a:prstGeom>
          <a:ln w="38100">
            <a:solidFill>
              <a:schemeClr val="accent2"/>
            </a:solidFill>
            <a:headEnd type="triangle"/>
            <a:tailEnd type="triangle"/>
          </a:ln>
        </p:spPr>
        <p:txBody>
          <a:bodyPr lIns="45719" rIns="45719"/>
          <a:lstStyle/>
          <a:p>
            <a:pPr/>
          </a:p>
        </p:txBody>
      </p:sp>
      <p:sp>
        <p:nvSpPr>
          <p:cNvPr id="291" name="Shape 291"/>
          <p:cNvSpPr/>
          <p:nvPr/>
        </p:nvSpPr>
        <p:spPr>
          <a:xfrm>
            <a:off x="7175500" y="6032500"/>
            <a:ext cx="6604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800">
                <a:solidFill>
                  <a:schemeClr val="accent2"/>
                </a:solidFill>
              </a:defRPr>
            </a:lvl1pPr>
          </a:lstStyle>
          <a:p>
            <a:pPr/>
            <a:r>
              <a:t>sqft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8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89"/>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290"/>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1" grpId="6"/>
      <p:bldP build="whole" bldLvl="1" animBg="1" rev="0" advAuto="0" spid="290" grpId="5"/>
      <p:bldP build="whole" bldLvl="1" animBg="1" rev="0" advAuto="0" spid="286" grpId="2"/>
      <p:bldP build="whole" bldLvl="1" animBg="1" rev="0" advAuto="0" spid="287" grpId="3"/>
      <p:bldP build="whole" bldLvl="1" animBg="1" rev="0" advAuto="0" spid="288" grpId="1"/>
      <p:bldP build="whole" bldLvl="1" animBg="1" rev="0" advAuto="0" spid="289" grpId="4"/>
    </p:bldLst>
  </p:timing>
</p:sld>
</file>

<file path=ppt/slides/slide3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34" name="Shape 734"/>
          <p:cNvSpPr/>
          <p:nvPr>
            <p:ph type="sldNum" sz="quarter" idx="2"/>
          </p:nvPr>
        </p:nvSpPr>
        <p:spPr>
          <a:xfrm>
            <a:off x="8904364" y="6559867"/>
            <a:ext cx="163436"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5" name="Shape 735"/>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Targeted Messaging: Afternoon Peakers</a:t>
            </a:r>
          </a:p>
        </p:txBody>
      </p:sp>
      <p:sp>
        <p:nvSpPr>
          <p:cNvPr id="736" name="Shape 736"/>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pic>
        <p:nvPicPr>
          <p:cNvPr id="737" name="image51.png" descr="BDR-Email-Specs-Dynagility-22.png"/>
          <p:cNvPicPr>
            <a:picLocks noChangeAspect="1"/>
          </p:cNvPicPr>
          <p:nvPr/>
        </p:nvPicPr>
        <p:blipFill>
          <a:blip r:embed="rId2">
            <a:extLst/>
          </a:blip>
          <a:srcRect l="0" t="0" r="0" b="52808"/>
          <a:stretch>
            <a:fillRect/>
          </a:stretch>
        </p:blipFill>
        <p:spPr>
          <a:xfrm>
            <a:off x="300183" y="1373907"/>
            <a:ext cx="4703863" cy="4294909"/>
          </a:xfrm>
          <a:prstGeom prst="rect">
            <a:avLst/>
          </a:prstGeom>
          <a:ln w="12700">
            <a:miter lim="400000"/>
          </a:ln>
        </p:spPr>
      </p:pic>
      <p:sp>
        <p:nvSpPr>
          <p:cNvPr id="738" name="Shape 738"/>
          <p:cNvSpPr/>
          <p:nvPr/>
        </p:nvSpPr>
        <p:spPr>
          <a:xfrm>
            <a:off x="2459183" y="3313543"/>
            <a:ext cx="1408547" cy="312884"/>
          </a:xfrm>
          <a:prstGeom prst="rect">
            <a:avLst/>
          </a:prstGeom>
          <a:ln w="38100">
            <a:solidFill>
              <a:srgbClr val="FF0000"/>
            </a:solidFill>
          </a:ln>
        </p:spPr>
        <p:txBody>
          <a:bodyPr lIns="45719" rIns="45719" anchor="ctr"/>
          <a:lstStyle/>
          <a:p>
            <a:pPr>
              <a:defRPr>
                <a:solidFill>
                  <a:srgbClr val="FFFFFF"/>
                </a:solidFill>
                <a:latin typeface="DagnyPro-Bold"/>
                <a:ea typeface="DagnyPro-Bold"/>
                <a:cs typeface="DagnyPro-Bold"/>
                <a:sym typeface="DagnyPro-Bold"/>
              </a:defRPr>
            </a:pPr>
          </a:p>
        </p:txBody>
      </p:sp>
      <p:grpSp>
        <p:nvGrpSpPr>
          <p:cNvPr id="741" name="Group 741"/>
          <p:cNvGrpSpPr/>
          <p:nvPr/>
        </p:nvGrpSpPr>
        <p:grpSpPr>
          <a:xfrm>
            <a:off x="5257800" y="2171700"/>
            <a:ext cx="3704446" cy="2157877"/>
            <a:chOff x="0" y="0"/>
            <a:chExt cx="3704445" cy="2157875"/>
          </a:xfrm>
        </p:grpSpPr>
        <p:sp>
          <p:nvSpPr>
            <p:cNvPr id="739" name="Shape 739"/>
            <p:cNvSpPr/>
            <p:nvPr/>
          </p:nvSpPr>
          <p:spPr>
            <a:xfrm>
              <a:off x="0" y="0"/>
              <a:ext cx="3704446" cy="2157876"/>
            </a:xfrm>
            <a:prstGeom prst="wedgeEllipseCallout">
              <a:avLst>
                <a:gd name="adj1" fmla="val -20833"/>
                <a:gd name="adj2" fmla="val 62500"/>
              </a:avLst>
            </a:prstGeom>
            <a:solidFill>
              <a:schemeClr val="accent3"/>
            </a:solidFill>
            <a:ln w="9525" cap="flat">
              <a:solidFill>
                <a:srgbClr val="0084C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defTabSz="457200">
                <a:defRPr>
                  <a:solidFill>
                    <a:srgbClr val="FFFFFF"/>
                  </a:solidFill>
                </a:defRPr>
              </a:pPr>
            </a:p>
          </p:txBody>
        </p:sp>
        <p:sp>
          <p:nvSpPr>
            <p:cNvPr id="740" name="Shape 740"/>
            <p:cNvSpPr/>
            <p:nvPr/>
          </p:nvSpPr>
          <p:spPr>
            <a:xfrm>
              <a:off x="542503" y="290267"/>
              <a:ext cx="2619439" cy="157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57200">
                <a:defRPr sz="1100">
                  <a:solidFill>
                    <a:srgbClr val="FFFFFF"/>
                  </a:solidFill>
                </a:defRPr>
              </a:lvl1pPr>
            </a:lstStyle>
            <a:p>
              <a:pPr/>
              <a:r>
                <a:t>This is an alert from UtilCo: Tomorrow, Wednesday, July 10th is a peak day.  From 2 PM to 7 PM join UtilCo customers by reducing your electric use.  Simple ways to save on peak days include postponing dishwashing and other large appliance use until the peak day is over. Thank you for helping us save! To opt out of phone alerts, press 9. </a:t>
              </a:r>
            </a:p>
          </p:txBody>
        </p:sp>
      </p:grpSp>
      <p:pic>
        <p:nvPicPr>
          <p:cNvPr id="742" name="image52.png" descr="1-1.png"/>
          <p:cNvPicPr>
            <a:picLocks noChangeAspect="1"/>
          </p:cNvPicPr>
          <p:nvPr/>
        </p:nvPicPr>
        <p:blipFill>
          <a:blip r:embed="rId3">
            <a:extLst/>
          </a:blip>
          <a:stretch>
            <a:fillRect/>
          </a:stretch>
        </p:blipFill>
        <p:spPr>
          <a:xfrm>
            <a:off x="5337776" y="4683776"/>
            <a:ext cx="1142314" cy="1000865"/>
          </a:xfrm>
          <a:prstGeom prst="rect">
            <a:avLst/>
          </a:prstGeom>
          <a:ln w="12700">
            <a:miter lim="400000"/>
          </a:ln>
        </p:spPr>
      </p:pic>
      <p:sp>
        <p:nvSpPr>
          <p:cNvPr id="743" name="Shape 743"/>
          <p:cNvSpPr/>
          <p:nvPr/>
        </p:nvSpPr>
        <p:spPr>
          <a:xfrm>
            <a:off x="6489700" y="2729345"/>
            <a:ext cx="914400" cy="204356"/>
          </a:xfrm>
          <a:prstGeom prst="rect">
            <a:avLst/>
          </a:prstGeom>
          <a:ln w="38100">
            <a:solidFill>
              <a:srgbClr val="FF0000"/>
            </a:solidFill>
          </a:ln>
        </p:spPr>
        <p:txBody>
          <a:bodyPr lIns="45719" rIns="45719" anchor="ctr"/>
          <a:lstStyle/>
          <a:p>
            <a:pPr>
              <a:defRPr>
                <a:solidFill>
                  <a:srgbClr val="FFFFFF"/>
                </a:solidFill>
                <a:latin typeface="DagnyPro-Bold"/>
                <a:ea typeface="DagnyPro-Bold"/>
                <a:cs typeface="DagnyPro-Bold"/>
                <a:sym typeface="DagnyPro-Bold"/>
              </a:defRPr>
            </a:pP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45" name="Shape 745"/>
          <p:cNvSpPr/>
          <p:nvPr>
            <p:ph type="sldNum" sz="quarter" idx="2"/>
          </p:nvPr>
        </p:nvSpPr>
        <p:spPr>
          <a:xfrm>
            <a:off x="8904364" y="6559867"/>
            <a:ext cx="163436"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6" name="Shape 746"/>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Improved Personalization</a:t>
            </a:r>
          </a:p>
        </p:txBody>
      </p:sp>
      <p:sp>
        <p:nvSpPr>
          <p:cNvPr id="747" name="Shape 747"/>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748" name="Shape 748"/>
          <p:cNvSpPr/>
          <p:nvPr/>
        </p:nvSpPr>
        <p:spPr>
          <a:xfrm>
            <a:off x="1295400" y="1126631"/>
            <a:ext cx="5918200" cy="178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57200">
              <a:spcBef>
                <a:spcPts val="1200"/>
              </a:spcBef>
              <a:defRPr b="1" sz="2000">
                <a:solidFill>
                  <a:schemeClr val="accent2"/>
                </a:solidFill>
              </a:defRPr>
            </a:pPr>
            <a:r>
              <a:t>Help drive acceptance of neighbor comparison</a:t>
            </a:r>
            <a:endParaRPr>
              <a:solidFill>
                <a:srgbClr val="FFFFFF"/>
              </a:solidFill>
              <a:latin typeface="DagnyPro-Bold"/>
              <a:ea typeface="DagnyPro-Bold"/>
              <a:cs typeface="DagnyPro-Bold"/>
              <a:sym typeface="DagnyPro-Bold"/>
            </a:endParaRPr>
          </a:p>
          <a:p>
            <a:pPr marL="285750" indent="-285750" algn="l" defTabSz="457200">
              <a:spcBef>
                <a:spcPts val="1200"/>
              </a:spcBef>
              <a:buSzPct val="100000"/>
              <a:buFont typeface="Arial"/>
              <a:buChar char="•"/>
              <a:defRPr sz="1800">
                <a:solidFill>
                  <a:schemeClr val="accent2"/>
                </a:solidFill>
              </a:defRPr>
            </a:pPr>
          </a:p>
          <a:p>
            <a:pPr marL="285750" indent="-285750" algn="l" defTabSz="457200">
              <a:spcBef>
                <a:spcPts val="1200"/>
              </a:spcBef>
              <a:buSzPct val="100000"/>
              <a:buFont typeface="Arial"/>
              <a:buChar char="•"/>
              <a:defRPr>
                <a:solidFill>
                  <a:schemeClr val="accent2"/>
                </a:solidFill>
              </a:defRPr>
            </a:pPr>
          </a:p>
        </p:txBody>
      </p:sp>
      <p:pic>
        <p:nvPicPr>
          <p:cNvPr id="749" name="image53.png" descr="Screen Shot 2015-01-30 at 1.40.39 PM.png"/>
          <p:cNvPicPr>
            <a:picLocks noChangeAspect="1"/>
          </p:cNvPicPr>
          <p:nvPr/>
        </p:nvPicPr>
        <p:blipFill>
          <a:blip r:embed="rId2">
            <a:extLst/>
          </a:blip>
          <a:stretch>
            <a:fillRect/>
          </a:stretch>
        </p:blipFill>
        <p:spPr>
          <a:xfrm>
            <a:off x="1244603" y="1855078"/>
            <a:ext cx="6778886" cy="4545725"/>
          </a:xfrm>
          <a:prstGeom prst="rect">
            <a:avLst/>
          </a:prstGeom>
          <a:ln w="12700">
            <a:miter lim="400000"/>
          </a:ln>
        </p:spPr>
      </p:pic>
      <p:sp>
        <p:nvSpPr>
          <p:cNvPr id="750" name="Shape 750"/>
          <p:cNvSpPr/>
          <p:nvPr/>
        </p:nvSpPr>
        <p:spPr>
          <a:xfrm>
            <a:off x="1300382" y="1880475"/>
            <a:ext cx="6648124" cy="4394201"/>
          </a:xfrm>
          <a:prstGeom prst="rect">
            <a:avLst/>
          </a:prstGeom>
          <a:ln>
            <a:solidFill>
              <a:schemeClr val="accent2"/>
            </a:solidFill>
          </a:ln>
          <a:effectLst>
            <a:outerShdw sx="100000" sy="100000" kx="0" ky="0" algn="b" rotWithShape="0" blurRad="38100" dist="23000" dir="5400000">
              <a:srgbClr val="000000">
                <a:alpha val="35000"/>
              </a:srgbClr>
            </a:outerShdw>
          </a:effectLst>
        </p:spPr>
        <p:txBody>
          <a:bodyPr lIns="45719" rIns="45719" anchor="ctr"/>
          <a:lstStyle/>
          <a:p>
            <a:pPr>
              <a:defRPr>
                <a:solidFill>
                  <a:srgbClr val="FFFFFF"/>
                </a:solidFill>
              </a:defRPr>
            </a:pPr>
          </a:p>
        </p:txBody>
      </p:sp>
      <p:grpSp>
        <p:nvGrpSpPr>
          <p:cNvPr id="753" name="Group 753"/>
          <p:cNvGrpSpPr/>
          <p:nvPr/>
        </p:nvGrpSpPr>
        <p:grpSpPr>
          <a:xfrm>
            <a:off x="5931128" y="1855075"/>
            <a:ext cx="2260916" cy="1931934"/>
            <a:chOff x="0" y="0"/>
            <a:chExt cx="2260915" cy="1931933"/>
          </a:xfrm>
        </p:grpSpPr>
        <p:sp>
          <p:nvSpPr>
            <p:cNvPr id="751" name="Shape 751"/>
            <p:cNvSpPr/>
            <p:nvPr/>
          </p:nvSpPr>
          <p:spPr>
            <a:xfrm flipH="1">
              <a:off x="0" y="0"/>
              <a:ext cx="2045576" cy="19319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0"/>
                  </a:lnTo>
                  <a:lnTo>
                    <a:pt x="0" y="21600"/>
                  </a:lnTo>
                  <a:close/>
                </a:path>
              </a:pathLst>
            </a:custGeom>
            <a:solidFill>
              <a:schemeClr val="accent4"/>
            </a:solidFill>
            <a:ln w="9525" cap="flat">
              <a:solidFill>
                <a:srgbClr val="0084C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752" name="Shape 752"/>
            <p:cNvSpPr/>
            <p:nvPr/>
          </p:nvSpPr>
          <p:spPr>
            <a:xfrm rot="2549136">
              <a:off x="611559" y="701013"/>
              <a:ext cx="1719881"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DagnyPro-Bold"/>
                  <a:ea typeface="DagnyPro-Bold"/>
                  <a:cs typeface="DagnyPro-Bold"/>
                  <a:sym typeface="DagnyPro-Bold"/>
                </a:defRPr>
              </a:lvl1pPr>
            </a:lstStyle>
            <a:p>
              <a:pPr/>
              <a:r>
                <a:t>vision</a:t>
              </a:r>
            </a:p>
          </p:txBody>
        </p:sp>
      </p:gr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55" name="Shape 755"/>
          <p:cNvSpPr/>
          <p:nvPr>
            <p:ph type="sldNum" sz="quarter" idx="2"/>
          </p:nvPr>
        </p:nvSpPr>
        <p:spPr>
          <a:xfrm>
            <a:off x="8904364" y="6559867"/>
            <a:ext cx="163436"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56" name="Shape 756"/>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Improved Personalization</a:t>
            </a:r>
          </a:p>
        </p:txBody>
      </p:sp>
      <p:sp>
        <p:nvSpPr>
          <p:cNvPr id="757" name="Shape 757"/>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758" name="Shape 758"/>
          <p:cNvSpPr/>
          <p:nvPr/>
        </p:nvSpPr>
        <p:spPr>
          <a:xfrm>
            <a:off x="25400" y="1143000"/>
            <a:ext cx="87630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b="1" sz="2000">
                <a:solidFill>
                  <a:schemeClr val="accent2"/>
                </a:solidFill>
              </a:defRPr>
            </a:lvl1pPr>
          </a:lstStyle>
          <a:p>
            <a:pPr/>
            <a:r>
              <a:t>Recommendations tailored to profile type</a:t>
            </a:r>
          </a:p>
        </p:txBody>
      </p:sp>
      <p:pic>
        <p:nvPicPr>
          <p:cNvPr id="759" name="image54.png"/>
          <p:cNvPicPr>
            <a:picLocks noChangeAspect="1"/>
          </p:cNvPicPr>
          <p:nvPr/>
        </p:nvPicPr>
        <p:blipFill>
          <a:blip r:embed="rId2">
            <a:extLst/>
          </a:blip>
          <a:stretch>
            <a:fillRect/>
          </a:stretch>
        </p:blipFill>
        <p:spPr>
          <a:xfrm>
            <a:off x="1981204" y="1787443"/>
            <a:ext cx="4892952" cy="4689559"/>
          </a:xfrm>
          <a:prstGeom prst="rect">
            <a:avLst/>
          </a:prstGeom>
          <a:ln w="19050">
            <a:solidFill>
              <a:schemeClr val="accent2"/>
            </a:solidFill>
          </a:ln>
        </p:spPr>
      </p:pic>
      <p:grpSp>
        <p:nvGrpSpPr>
          <p:cNvPr id="762" name="Group 762"/>
          <p:cNvGrpSpPr/>
          <p:nvPr/>
        </p:nvGrpSpPr>
        <p:grpSpPr>
          <a:xfrm>
            <a:off x="5251661" y="1749345"/>
            <a:ext cx="1853182" cy="1563186"/>
            <a:chOff x="0" y="0"/>
            <a:chExt cx="1853181" cy="1563185"/>
          </a:xfrm>
        </p:grpSpPr>
        <p:sp>
          <p:nvSpPr>
            <p:cNvPr id="760" name="Shape 760"/>
            <p:cNvSpPr/>
            <p:nvPr/>
          </p:nvSpPr>
          <p:spPr>
            <a:xfrm flipH="1">
              <a:off x="0" y="0"/>
              <a:ext cx="1655138" cy="1563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0"/>
                  </a:lnTo>
                  <a:lnTo>
                    <a:pt x="0" y="21600"/>
                  </a:lnTo>
                  <a:close/>
                </a:path>
              </a:pathLst>
            </a:custGeom>
            <a:solidFill>
              <a:schemeClr val="accent4"/>
            </a:solidFill>
            <a:ln w="9525" cap="flat">
              <a:solidFill>
                <a:srgbClr val="0084C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761" name="Shape 761"/>
            <p:cNvSpPr/>
            <p:nvPr/>
          </p:nvSpPr>
          <p:spPr>
            <a:xfrm rot="2549136">
              <a:off x="489004" y="529698"/>
              <a:ext cx="1391608"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DagnyPro-Bold"/>
                  <a:ea typeface="DagnyPro-Bold"/>
                  <a:cs typeface="DagnyPro-Bold"/>
                  <a:sym typeface="DagnyPro-Bold"/>
                </a:defRPr>
              </a:lvl1pPr>
            </a:lstStyle>
            <a:p>
              <a:pPr/>
              <a:r>
                <a:t>vision</a:t>
              </a:r>
            </a:p>
          </p:txBody>
        </p:sp>
      </p:gr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4" name="image47.jpg"/>
          <p:cNvPicPr>
            <a:picLocks noChangeAspect="1"/>
          </p:cNvPicPr>
          <p:nvPr/>
        </p:nvPicPr>
        <p:blipFill>
          <a:blip r:embed="rId2">
            <a:extLst/>
          </a:blip>
          <a:stretch>
            <a:fillRect/>
          </a:stretch>
        </p:blipFill>
        <p:spPr>
          <a:xfrm>
            <a:off x="0" y="0"/>
            <a:ext cx="9150519" cy="6862890"/>
          </a:xfrm>
          <a:prstGeom prst="rect">
            <a:avLst/>
          </a:prstGeom>
          <a:ln w="12700">
            <a:miter lim="400000"/>
          </a:ln>
        </p:spPr>
      </p:pic>
      <p:pic>
        <p:nvPicPr>
          <p:cNvPr id="765" name="image55-small.png" descr="PowerUp_2015_logo_RGB_LOGO_COLOR_SET-08.png"/>
          <p:cNvPicPr>
            <a:picLocks noChangeAspect="1"/>
          </p:cNvPicPr>
          <p:nvPr/>
        </p:nvPicPr>
        <p:blipFill>
          <a:blip r:embed="rId3">
            <a:extLst/>
          </a:blip>
          <a:stretch>
            <a:fillRect/>
          </a:stretch>
        </p:blipFill>
        <p:spPr>
          <a:xfrm>
            <a:off x="7656137" y="6096000"/>
            <a:ext cx="1426817" cy="597373"/>
          </a:xfrm>
          <a:prstGeom prst="rect">
            <a:avLst/>
          </a:prstGeom>
          <a:ln w="12700">
            <a:miter lim="400000"/>
          </a:ln>
        </p:spPr>
      </p:pic>
      <p:pic>
        <p:nvPicPr>
          <p:cNvPr id="766" name="image56.png"/>
          <p:cNvPicPr>
            <a:picLocks noChangeAspect="1"/>
          </p:cNvPicPr>
          <p:nvPr/>
        </p:nvPicPr>
        <p:blipFill>
          <a:blip r:embed="rId4">
            <a:extLst/>
          </a:blip>
          <a:stretch>
            <a:fillRect/>
          </a:stretch>
        </p:blipFill>
        <p:spPr>
          <a:xfrm>
            <a:off x="303296" y="2895600"/>
            <a:ext cx="5553004" cy="2286000"/>
          </a:xfrm>
          <a:prstGeom prst="rect">
            <a:avLst/>
          </a:prstGeom>
          <a:ln w="12700">
            <a:miter lim="400000"/>
          </a:ln>
        </p:spPr>
      </p:pic>
      <p:sp>
        <p:nvSpPr>
          <p:cNvPr id="767" name="Shape 767"/>
          <p:cNvSpPr/>
          <p:nvPr>
            <p:ph type="title"/>
          </p:nvPr>
        </p:nvSpPr>
        <p:spPr>
          <a:xfrm>
            <a:off x="284802" y="5352060"/>
            <a:ext cx="6877999" cy="1505940"/>
          </a:xfrm>
          <a:prstGeom prst="rect">
            <a:avLst/>
          </a:prstGeom>
        </p:spPr>
        <p:txBody>
          <a:bodyPr/>
          <a:lstStyle>
            <a:lvl1pPr>
              <a:lnSpc>
                <a:spcPts val="4200"/>
              </a:lnSpc>
              <a:defRPr sz="4400">
                <a:solidFill>
                  <a:srgbClr val="FFFFFF"/>
                </a:solidFill>
              </a:defRPr>
            </a:lvl1pPr>
          </a:lstStyle>
          <a:p>
            <a:pPr/>
            <a:r>
              <a:t>Program Propensity</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9" name="Shape 769"/>
          <p:cNvSpPr/>
          <p:nvPr/>
        </p:nvSpPr>
        <p:spPr>
          <a:xfrm>
            <a:off x="279400" y="575887"/>
            <a:ext cx="8775700" cy="5405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3200">
                <a:solidFill>
                  <a:schemeClr val="accent1"/>
                </a:solidFill>
              </a:defRPr>
            </a:lvl1pPr>
          </a:lstStyle>
          <a:p>
            <a:pPr/>
            <a:r>
              <a:t>Target the right people with utility programs</a:t>
            </a:r>
          </a:p>
        </p:txBody>
      </p:sp>
      <p:sp>
        <p:nvSpPr>
          <p:cNvPr id="770" name="Shape 770"/>
          <p:cNvSpPr/>
          <p:nvPr/>
        </p:nvSpPr>
        <p:spPr>
          <a:xfrm>
            <a:off x="533403" y="1472012"/>
            <a:ext cx="4038600" cy="3846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0186" indent="-230186" algn="l">
              <a:lnSpc>
                <a:spcPct val="90000"/>
              </a:lnSpc>
              <a:defRPr b="1" sz="2000">
                <a:solidFill>
                  <a:schemeClr val="accent2"/>
                </a:solidFill>
                <a:latin typeface="DagnyPro-Bold"/>
                <a:ea typeface="DagnyPro-Bold"/>
                <a:cs typeface="DagnyPro-Bold"/>
                <a:sym typeface="DagnyPro-Bold"/>
              </a:defRPr>
            </a:pPr>
            <a:r>
              <a:t>Target likely participants</a:t>
            </a:r>
            <a:endParaRPr>
              <a:solidFill>
                <a:srgbClr val="FFFFFF"/>
              </a:solidFill>
            </a:endParaRPr>
          </a:p>
          <a:p>
            <a:pPr marL="230186" indent="-230186" algn="l">
              <a:lnSpc>
                <a:spcPct val="90000"/>
              </a:lnSpc>
              <a:spcBef>
                <a:spcPts val="800"/>
              </a:spcBef>
              <a:buClr>
                <a:srgbClr val="3C3C3C"/>
              </a:buClr>
              <a:buSzPct val="100000"/>
              <a:buFont typeface="Arial"/>
              <a:buChar char="•"/>
              <a:defRPr sz="1600">
                <a:solidFill>
                  <a:schemeClr val="accent2"/>
                </a:solidFill>
                <a:latin typeface="DagnyPro-Bold"/>
                <a:ea typeface="DagnyPro-Bold"/>
                <a:cs typeface="DagnyPro-Bold"/>
                <a:sym typeface="DagnyPro-Bold"/>
              </a:defRPr>
            </a:pPr>
            <a:r>
              <a:t>Some customers are more likely to participate in any program</a:t>
            </a:r>
            <a:endParaRPr>
              <a:solidFill>
                <a:srgbClr val="FFFFFF"/>
              </a:solidFill>
            </a:endParaRPr>
          </a:p>
          <a:p>
            <a:pPr marL="230186" indent="-230186" algn="l">
              <a:lnSpc>
                <a:spcPct val="90000"/>
              </a:lnSpc>
              <a:spcBef>
                <a:spcPts val="800"/>
              </a:spcBef>
              <a:buClr>
                <a:srgbClr val="3C3C3C"/>
              </a:buClr>
              <a:buSzPct val="100000"/>
              <a:buFont typeface="Arial"/>
              <a:buChar char="•"/>
              <a:defRPr b="1" sz="1600">
                <a:solidFill>
                  <a:schemeClr val="accent2"/>
                </a:solidFill>
                <a:latin typeface="DagnyPro-Bold"/>
                <a:ea typeface="DagnyPro-Bold"/>
                <a:cs typeface="DagnyPro-Bold"/>
                <a:sym typeface="DagnyPro-Bold"/>
              </a:defRPr>
            </a:pPr>
          </a:p>
          <a:p>
            <a:pPr algn="l">
              <a:lnSpc>
                <a:spcPct val="90000"/>
              </a:lnSpc>
              <a:spcBef>
                <a:spcPts val="800"/>
              </a:spcBef>
              <a:defRPr b="1" sz="2000">
                <a:solidFill>
                  <a:schemeClr val="accent2"/>
                </a:solidFill>
                <a:latin typeface="DagnyPro-Bold"/>
                <a:ea typeface="DagnyPro-Bold"/>
                <a:cs typeface="DagnyPro-Bold"/>
                <a:sym typeface="DagnyPro-Bold"/>
              </a:defRPr>
            </a:pPr>
            <a:r>
              <a:t>Target specific customers for certain programs</a:t>
            </a:r>
            <a:endParaRPr>
              <a:solidFill>
                <a:srgbClr val="FFFFFF"/>
              </a:solidFill>
            </a:endParaRPr>
          </a:p>
          <a:p>
            <a:pPr marL="230186" indent="-230186" algn="l">
              <a:lnSpc>
                <a:spcPct val="90000"/>
              </a:lnSpc>
              <a:spcBef>
                <a:spcPts val="800"/>
              </a:spcBef>
              <a:buClr>
                <a:srgbClr val="3C3C3C"/>
              </a:buClr>
              <a:buSzPct val="100000"/>
              <a:buFont typeface="Arial"/>
              <a:buChar char="•"/>
              <a:defRPr sz="1600">
                <a:solidFill>
                  <a:schemeClr val="accent2"/>
                </a:solidFill>
                <a:latin typeface="DagnyPro-Bold"/>
                <a:ea typeface="DagnyPro-Bold"/>
                <a:cs typeface="DagnyPro-Bold"/>
                <a:sym typeface="DagnyPro-Bold"/>
              </a:defRPr>
            </a:pPr>
            <a:r>
              <a:t>Different types of customers are better fitted for different utility programs, indicated by their propensity</a:t>
            </a:r>
            <a:endParaRPr>
              <a:solidFill>
                <a:srgbClr val="FFFFFF"/>
              </a:solidFill>
            </a:endParaRPr>
          </a:p>
          <a:p>
            <a:pPr marL="230186" indent="-230186" algn="l">
              <a:lnSpc>
                <a:spcPct val="90000"/>
              </a:lnSpc>
              <a:spcBef>
                <a:spcPts val="800"/>
              </a:spcBef>
              <a:buClr>
                <a:srgbClr val="3C3C3C"/>
              </a:buClr>
              <a:buSzPct val="100000"/>
              <a:buFont typeface="Arial"/>
              <a:buChar char="•"/>
              <a:defRPr sz="1600">
                <a:solidFill>
                  <a:schemeClr val="accent2"/>
                </a:solidFill>
                <a:latin typeface="DagnyPro-Bold"/>
                <a:ea typeface="DagnyPro-Bold"/>
                <a:cs typeface="DagnyPro-Bold"/>
                <a:sym typeface="DagnyPro-Bold"/>
              </a:defRPr>
            </a:pPr>
            <a:r>
              <a:t>Target low propensity customers for simple programs, and high propensity customers for more involved customers</a:t>
            </a:r>
            <a:endParaRPr>
              <a:solidFill>
                <a:srgbClr val="FFFFFF"/>
              </a:solidFill>
            </a:endParaRPr>
          </a:p>
        </p:txBody>
      </p:sp>
      <p:pic>
        <p:nvPicPr>
          <p:cNvPr id="771" name="image56.png"/>
          <p:cNvPicPr>
            <a:picLocks noChangeAspect="1"/>
          </p:cNvPicPr>
          <p:nvPr/>
        </p:nvPicPr>
        <p:blipFill>
          <a:blip r:embed="rId3">
            <a:extLst/>
          </a:blip>
          <a:stretch>
            <a:fillRect/>
          </a:stretch>
        </p:blipFill>
        <p:spPr>
          <a:xfrm>
            <a:off x="4837122" y="1749300"/>
            <a:ext cx="3916355" cy="1922373"/>
          </a:xfrm>
          <a:prstGeom prst="rect">
            <a:avLst/>
          </a:prstGeom>
          <a:ln w="12700">
            <a:miter lim="400000"/>
          </a:ln>
        </p:spPr>
      </p:pic>
      <p:pic>
        <p:nvPicPr>
          <p:cNvPr id="772" name="image57.png"/>
          <p:cNvPicPr>
            <a:picLocks noChangeAspect="1"/>
          </p:cNvPicPr>
          <p:nvPr/>
        </p:nvPicPr>
        <p:blipFill>
          <a:blip r:embed="rId4">
            <a:extLst/>
          </a:blip>
          <a:stretch>
            <a:fillRect/>
          </a:stretch>
        </p:blipFill>
        <p:spPr>
          <a:xfrm>
            <a:off x="4837122" y="4268572"/>
            <a:ext cx="3916355" cy="1905001"/>
          </a:xfrm>
          <a:prstGeom prst="rect">
            <a:avLst/>
          </a:prstGeom>
          <a:ln w="12700">
            <a:miter lim="400000"/>
          </a:ln>
        </p:spPr>
      </p:pic>
      <p:sp>
        <p:nvSpPr>
          <p:cNvPr id="773" name="Shape 773"/>
          <p:cNvSpPr/>
          <p:nvPr/>
        </p:nvSpPr>
        <p:spPr>
          <a:xfrm>
            <a:off x="4787900" y="3756119"/>
            <a:ext cx="4013200"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230186" indent="-230186">
              <a:lnSpc>
                <a:spcPct val="90000"/>
              </a:lnSpc>
              <a:defRPr b="1">
                <a:solidFill>
                  <a:schemeClr val="accent1"/>
                </a:solidFill>
                <a:latin typeface="DagnyPro-Bold"/>
                <a:ea typeface="DagnyPro-Bold"/>
                <a:cs typeface="DagnyPro-Bold"/>
                <a:sym typeface="DagnyPro-Bold"/>
              </a:defRPr>
            </a:lvl1pPr>
          </a:lstStyle>
          <a:p>
            <a:pPr/>
            <a:r>
              <a:t>High Propensity Program</a:t>
            </a:r>
          </a:p>
        </p:txBody>
      </p:sp>
      <p:sp>
        <p:nvSpPr>
          <p:cNvPr id="774" name="Shape 774"/>
          <p:cNvSpPr/>
          <p:nvPr/>
        </p:nvSpPr>
        <p:spPr>
          <a:xfrm>
            <a:off x="4876800" y="1250837"/>
            <a:ext cx="3848100"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230186" indent="-230186">
              <a:lnSpc>
                <a:spcPct val="90000"/>
              </a:lnSpc>
              <a:defRPr b="1">
                <a:solidFill>
                  <a:schemeClr val="accent1"/>
                </a:solidFill>
                <a:latin typeface="DagnyPro-Bold"/>
                <a:ea typeface="DagnyPro-Bold"/>
                <a:cs typeface="DagnyPro-Bold"/>
                <a:sym typeface="DagnyPro-Bold"/>
              </a:defRPr>
            </a:lvl1pPr>
          </a:lstStyle>
          <a:p>
            <a:pPr/>
            <a:r>
              <a:t>Low Propensity Program</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8" name="Shape 778"/>
          <p:cNvSpPr/>
          <p:nvPr>
            <p:ph type="title"/>
          </p:nvPr>
        </p:nvSpPr>
        <p:spPr>
          <a:xfrm>
            <a:off x="457200" y="274639"/>
            <a:ext cx="8229600" cy="1143001"/>
          </a:xfrm>
          <a:prstGeom prst="rect">
            <a:avLst/>
          </a:prstGeom>
        </p:spPr>
        <p:txBody>
          <a:bodyPr/>
          <a:lstStyle/>
          <a:p>
            <a:pPr/>
            <a:r>
              <a:t>Underneath the hood</a:t>
            </a:r>
          </a:p>
        </p:txBody>
      </p:sp>
      <p:grpSp>
        <p:nvGrpSpPr>
          <p:cNvPr id="807" name="Group 807"/>
          <p:cNvGrpSpPr/>
          <p:nvPr/>
        </p:nvGrpSpPr>
        <p:grpSpPr>
          <a:xfrm>
            <a:off x="603110" y="1485544"/>
            <a:ext cx="8068050" cy="4667986"/>
            <a:chOff x="0" y="0"/>
            <a:chExt cx="8068048" cy="4667985"/>
          </a:xfrm>
        </p:grpSpPr>
        <p:sp>
          <p:nvSpPr>
            <p:cNvPr id="779" name="Shape 779"/>
            <p:cNvSpPr/>
            <p:nvPr/>
          </p:nvSpPr>
          <p:spPr>
            <a:xfrm>
              <a:off x="770477" y="0"/>
              <a:ext cx="1821878" cy="849088"/>
            </a:xfrm>
            <a:prstGeom prst="rect">
              <a:avLst/>
            </a:prstGeom>
            <a:solidFill>
              <a:srgbClr val="F2F2F2"/>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80" name="Shape 780"/>
            <p:cNvSpPr/>
            <p:nvPr/>
          </p:nvSpPr>
          <p:spPr>
            <a:xfrm>
              <a:off x="781302" y="272144"/>
              <a:ext cx="1340371"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000">
                  <a:solidFill>
                    <a:schemeClr val="accent2"/>
                  </a:solidFill>
                  <a:latin typeface="DagnyPro-Bold"/>
                  <a:ea typeface="DagnyPro-Bold"/>
                  <a:cs typeface="DagnyPro-Bold"/>
                  <a:sym typeface="DagnyPro-Bold"/>
                </a:defRPr>
              </a:lvl1pPr>
            </a:lstStyle>
            <a:p>
              <a:pPr/>
              <a:r>
                <a:t>Load shape</a:t>
              </a:r>
            </a:p>
          </p:txBody>
        </p:sp>
        <p:sp>
          <p:nvSpPr>
            <p:cNvPr id="781" name="Shape 781"/>
            <p:cNvSpPr/>
            <p:nvPr/>
          </p:nvSpPr>
          <p:spPr>
            <a:xfrm>
              <a:off x="61816" y="0"/>
              <a:ext cx="636818" cy="849088"/>
            </a:xfrm>
            <a:prstGeom prst="rect">
              <a:avLst/>
            </a:prstGeom>
            <a:solidFill>
              <a:srgbClr val="FFFFFF"/>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82" name="Shape 782"/>
            <p:cNvSpPr/>
            <p:nvPr/>
          </p:nvSpPr>
          <p:spPr>
            <a:xfrm>
              <a:off x="61816" y="942882"/>
              <a:ext cx="636818" cy="849088"/>
            </a:xfrm>
            <a:prstGeom prst="rect">
              <a:avLst/>
            </a:prstGeom>
            <a:solidFill>
              <a:srgbClr val="FFFFFF"/>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83" name="Shape 783"/>
            <p:cNvSpPr/>
            <p:nvPr/>
          </p:nvSpPr>
          <p:spPr>
            <a:xfrm>
              <a:off x="61816" y="1885765"/>
              <a:ext cx="636818" cy="849088"/>
            </a:xfrm>
            <a:prstGeom prst="rect">
              <a:avLst/>
            </a:prstGeom>
            <a:solidFill>
              <a:srgbClr val="FFFFFF"/>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84" name="Shape 784"/>
            <p:cNvSpPr/>
            <p:nvPr/>
          </p:nvSpPr>
          <p:spPr>
            <a:xfrm>
              <a:off x="61816" y="2828199"/>
              <a:ext cx="636818" cy="849088"/>
            </a:xfrm>
            <a:prstGeom prst="rect">
              <a:avLst/>
            </a:prstGeom>
            <a:solidFill>
              <a:srgbClr val="FFFFFF"/>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85" name="Shape 785"/>
            <p:cNvSpPr/>
            <p:nvPr/>
          </p:nvSpPr>
          <p:spPr>
            <a:xfrm>
              <a:off x="61816" y="3771530"/>
              <a:ext cx="636818" cy="849088"/>
            </a:xfrm>
            <a:prstGeom prst="rect">
              <a:avLst/>
            </a:prstGeom>
            <a:solidFill>
              <a:srgbClr val="FFFFFF"/>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pic>
          <p:nvPicPr>
            <p:cNvPr id="786" name="image58.png" descr="Roadmap_icons-03.png"/>
            <p:cNvPicPr>
              <a:picLocks noChangeAspect="1"/>
            </p:cNvPicPr>
            <p:nvPr/>
          </p:nvPicPr>
          <p:blipFill>
            <a:blip r:embed="rId3">
              <a:extLst/>
            </a:blip>
            <a:stretch>
              <a:fillRect/>
            </a:stretch>
          </p:blipFill>
          <p:spPr>
            <a:xfrm>
              <a:off x="135750" y="181450"/>
              <a:ext cx="488951" cy="486189"/>
            </a:xfrm>
            <a:prstGeom prst="rect">
              <a:avLst/>
            </a:prstGeom>
            <a:ln w="12700" cap="flat">
              <a:noFill/>
              <a:miter lim="400000"/>
            </a:ln>
            <a:effectLst/>
          </p:spPr>
        </p:pic>
        <p:pic>
          <p:nvPicPr>
            <p:cNvPr id="787" name="image59.png" descr="Roadmap_icons-01.png"/>
            <p:cNvPicPr>
              <a:picLocks noChangeAspect="1"/>
            </p:cNvPicPr>
            <p:nvPr/>
          </p:nvPicPr>
          <p:blipFill>
            <a:blip r:embed="rId4">
              <a:extLst/>
            </a:blip>
            <a:stretch>
              <a:fillRect/>
            </a:stretch>
          </p:blipFill>
          <p:spPr>
            <a:xfrm>
              <a:off x="248081" y="1071273"/>
              <a:ext cx="264290" cy="592307"/>
            </a:xfrm>
            <a:prstGeom prst="rect">
              <a:avLst/>
            </a:prstGeom>
            <a:ln w="12700" cap="flat">
              <a:noFill/>
              <a:miter lim="400000"/>
            </a:ln>
            <a:effectLst/>
          </p:spPr>
        </p:pic>
        <p:grpSp>
          <p:nvGrpSpPr>
            <p:cNvPr id="790" name="Group 790"/>
            <p:cNvGrpSpPr/>
            <p:nvPr/>
          </p:nvGrpSpPr>
          <p:grpSpPr>
            <a:xfrm>
              <a:off x="138925" y="2096887"/>
              <a:ext cx="482601" cy="426844"/>
              <a:chOff x="0" y="0"/>
              <a:chExt cx="482600" cy="426842"/>
            </a:xfrm>
          </p:grpSpPr>
          <p:pic>
            <p:nvPicPr>
              <p:cNvPr id="788" name="image60.png" descr="1-1.png"/>
              <p:cNvPicPr>
                <a:picLocks noChangeAspect="1"/>
              </p:cNvPicPr>
              <p:nvPr/>
            </p:nvPicPr>
            <p:blipFill>
              <a:blip r:embed="rId5">
                <a:extLst/>
              </a:blip>
              <a:stretch>
                <a:fillRect/>
              </a:stretch>
            </p:blipFill>
            <p:spPr>
              <a:xfrm>
                <a:off x="-1" y="0"/>
                <a:ext cx="347878" cy="406400"/>
              </a:xfrm>
              <a:prstGeom prst="rect">
                <a:avLst/>
              </a:prstGeom>
              <a:ln w="12700" cap="flat">
                <a:noFill/>
                <a:miter lim="400000"/>
              </a:ln>
              <a:effectLst/>
            </p:spPr>
          </p:pic>
          <p:pic>
            <p:nvPicPr>
              <p:cNvPr id="789" name="image61.png" descr="1-1.png"/>
              <p:cNvPicPr>
                <a:picLocks noChangeAspect="1"/>
              </p:cNvPicPr>
              <p:nvPr/>
            </p:nvPicPr>
            <p:blipFill>
              <a:blip r:embed="rId6">
                <a:extLst/>
              </a:blip>
              <a:stretch>
                <a:fillRect/>
              </a:stretch>
            </p:blipFill>
            <p:spPr>
              <a:xfrm>
                <a:off x="330200" y="101600"/>
                <a:ext cx="152400" cy="325243"/>
              </a:xfrm>
              <a:prstGeom prst="rect">
                <a:avLst/>
              </a:prstGeom>
              <a:ln w="12700" cap="flat">
                <a:noFill/>
                <a:miter lim="400000"/>
              </a:ln>
              <a:effectLst/>
            </p:spPr>
          </p:pic>
        </p:grpSp>
        <p:sp>
          <p:nvSpPr>
            <p:cNvPr id="791" name="Shape 791"/>
            <p:cNvSpPr/>
            <p:nvPr/>
          </p:nvSpPr>
          <p:spPr>
            <a:xfrm>
              <a:off x="0" y="2903930"/>
              <a:ext cx="760452"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b="1" sz="2800">
                  <a:solidFill>
                    <a:schemeClr val="accent4"/>
                  </a:solidFill>
                  <a:latin typeface="+mn-lt"/>
                  <a:ea typeface="+mn-ea"/>
                  <a:cs typeface="+mn-cs"/>
                  <a:sym typeface="Helvetica"/>
                </a:defRPr>
              </a:lvl1pPr>
            </a:lstStyle>
            <a:p>
              <a:pPr/>
              <a:r>
                <a:t>$</a:t>
              </a:r>
            </a:p>
          </p:txBody>
        </p:sp>
        <p:pic>
          <p:nvPicPr>
            <p:cNvPr id="792" name="image62.png" descr="MTM_ICONS-01.png"/>
            <p:cNvPicPr>
              <a:picLocks noChangeAspect="1"/>
            </p:cNvPicPr>
            <p:nvPr/>
          </p:nvPicPr>
          <p:blipFill>
            <a:blip r:embed="rId7">
              <a:extLst/>
            </a:blip>
            <a:stretch>
              <a:fillRect/>
            </a:stretch>
          </p:blipFill>
          <p:spPr>
            <a:xfrm>
              <a:off x="105737" y="3724163"/>
              <a:ext cx="548977" cy="943823"/>
            </a:xfrm>
            <a:prstGeom prst="rect">
              <a:avLst/>
            </a:prstGeom>
            <a:ln w="12700" cap="flat">
              <a:noFill/>
              <a:miter lim="400000"/>
            </a:ln>
            <a:effectLst/>
          </p:spPr>
        </p:pic>
        <p:sp>
          <p:nvSpPr>
            <p:cNvPr id="793" name="Shape 793"/>
            <p:cNvSpPr/>
            <p:nvPr/>
          </p:nvSpPr>
          <p:spPr>
            <a:xfrm>
              <a:off x="770477" y="942882"/>
              <a:ext cx="1821878" cy="849088"/>
            </a:xfrm>
            <a:prstGeom prst="rect">
              <a:avLst/>
            </a:prstGeom>
            <a:solidFill>
              <a:srgbClr val="F2F2F2"/>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94" name="Shape 794"/>
            <p:cNvSpPr/>
            <p:nvPr/>
          </p:nvSpPr>
          <p:spPr>
            <a:xfrm>
              <a:off x="770477" y="1885765"/>
              <a:ext cx="1821878" cy="849088"/>
            </a:xfrm>
            <a:prstGeom prst="rect">
              <a:avLst/>
            </a:prstGeom>
            <a:solidFill>
              <a:srgbClr val="F2F2F2"/>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95" name="Shape 795"/>
            <p:cNvSpPr/>
            <p:nvPr/>
          </p:nvSpPr>
          <p:spPr>
            <a:xfrm>
              <a:off x="770477" y="2828199"/>
              <a:ext cx="1821878" cy="849088"/>
            </a:xfrm>
            <a:prstGeom prst="rect">
              <a:avLst/>
            </a:prstGeom>
            <a:solidFill>
              <a:srgbClr val="F2F2F2"/>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96" name="Shape 796"/>
            <p:cNvSpPr/>
            <p:nvPr/>
          </p:nvSpPr>
          <p:spPr>
            <a:xfrm>
              <a:off x="770477" y="3771530"/>
              <a:ext cx="1821878" cy="849088"/>
            </a:xfrm>
            <a:prstGeom prst="rect">
              <a:avLst/>
            </a:prstGeom>
            <a:solidFill>
              <a:srgbClr val="F2F2F2"/>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defRPr sz="1600">
                  <a:solidFill>
                    <a:srgbClr val="FFFFFF"/>
                  </a:solidFill>
                </a:defRPr>
              </a:pPr>
            </a:p>
          </p:txBody>
        </p:sp>
        <p:sp>
          <p:nvSpPr>
            <p:cNvPr id="797" name="Shape 797"/>
            <p:cNvSpPr/>
            <p:nvPr/>
          </p:nvSpPr>
          <p:spPr>
            <a:xfrm>
              <a:off x="804237" y="1215026"/>
              <a:ext cx="1664694"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000">
                  <a:solidFill>
                    <a:schemeClr val="accent2"/>
                  </a:solidFill>
                  <a:latin typeface="DagnyPro-Bold"/>
                  <a:ea typeface="DagnyPro-Bold"/>
                  <a:cs typeface="DagnyPro-Bold"/>
                  <a:sym typeface="DagnyPro-Bold"/>
                </a:defRPr>
              </a:lvl1pPr>
            </a:lstStyle>
            <a:p>
              <a:pPr/>
              <a:r>
                <a:t>Monthly usage</a:t>
              </a:r>
            </a:p>
          </p:txBody>
        </p:sp>
        <p:sp>
          <p:nvSpPr>
            <p:cNvPr id="798" name="Shape 798"/>
            <p:cNvSpPr/>
            <p:nvPr/>
          </p:nvSpPr>
          <p:spPr>
            <a:xfrm>
              <a:off x="808247" y="2157909"/>
              <a:ext cx="1575397"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000">
                  <a:solidFill>
                    <a:schemeClr val="accent2"/>
                  </a:solidFill>
                  <a:latin typeface="DagnyPro-Bold"/>
                  <a:ea typeface="DagnyPro-Bold"/>
                  <a:cs typeface="DagnyPro-Bold"/>
                  <a:sym typeface="DagnyPro-Bold"/>
                </a:defRPr>
              </a:lvl1pPr>
            </a:lstStyle>
            <a:p>
              <a:pPr/>
              <a:r>
                <a:t>Web behavior</a:t>
              </a:r>
            </a:p>
          </p:txBody>
        </p:sp>
        <p:sp>
          <p:nvSpPr>
            <p:cNvPr id="799" name="Shape 799"/>
            <p:cNvSpPr/>
            <p:nvPr/>
          </p:nvSpPr>
          <p:spPr>
            <a:xfrm>
              <a:off x="826976" y="3100344"/>
              <a:ext cx="845642"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000">
                  <a:solidFill>
                    <a:schemeClr val="accent2"/>
                  </a:solidFill>
                  <a:latin typeface="DagnyPro-Bold"/>
                  <a:ea typeface="DagnyPro-Bold"/>
                  <a:cs typeface="DagnyPro-Bold"/>
                  <a:sym typeface="DagnyPro-Bold"/>
                </a:defRPr>
              </a:lvl1pPr>
            </a:lstStyle>
            <a:p>
              <a:pPr/>
              <a:r>
                <a:t>Income</a:t>
              </a:r>
            </a:p>
          </p:txBody>
        </p:sp>
        <p:sp>
          <p:nvSpPr>
            <p:cNvPr id="800" name="Shape 800"/>
            <p:cNvSpPr/>
            <p:nvPr/>
          </p:nvSpPr>
          <p:spPr>
            <a:xfrm>
              <a:off x="810378" y="4043674"/>
              <a:ext cx="1255168"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000">
                  <a:solidFill>
                    <a:schemeClr val="accent2"/>
                  </a:solidFill>
                  <a:latin typeface="DagnyPro-Bold"/>
                  <a:ea typeface="DagnyPro-Bold"/>
                  <a:cs typeface="DagnyPro-Bold"/>
                  <a:sym typeface="DagnyPro-Bold"/>
                </a:defRPr>
              </a:lvl1pPr>
            </a:lstStyle>
            <a:p>
              <a:pPr/>
              <a:r>
                <a:t>Home data</a:t>
              </a:r>
            </a:p>
          </p:txBody>
        </p:sp>
        <p:grpSp>
          <p:nvGrpSpPr>
            <p:cNvPr id="803" name="Group 803"/>
            <p:cNvGrpSpPr/>
            <p:nvPr/>
          </p:nvGrpSpPr>
          <p:grpSpPr>
            <a:xfrm>
              <a:off x="2681767" y="1448434"/>
              <a:ext cx="1670687" cy="1723750"/>
              <a:chOff x="0" y="0"/>
              <a:chExt cx="1670686" cy="1723749"/>
            </a:xfrm>
          </p:grpSpPr>
          <p:sp>
            <p:nvSpPr>
              <p:cNvPr id="801" name="Shape 801"/>
              <p:cNvSpPr/>
              <p:nvPr/>
            </p:nvSpPr>
            <p:spPr>
              <a:xfrm>
                <a:off x="0" y="0"/>
                <a:ext cx="1670687" cy="1723750"/>
              </a:xfrm>
              <a:prstGeom prst="rightArrow">
                <a:avLst>
                  <a:gd name="adj1" fmla="val 50000"/>
                  <a:gd name="adj2" fmla="val 50000"/>
                </a:avLst>
              </a:prstGeom>
              <a:solidFill>
                <a:schemeClr val="accent2"/>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nSpc>
                    <a:spcPct val="80000"/>
                  </a:lnSpc>
                  <a:defRPr sz="2000">
                    <a:solidFill>
                      <a:srgbClr val="FFFFFF"/>
                    </a:solidFill>
                    <a:latin typeface="Calibri"/>
                    <a:ea typeface="Calibri"/>
                    <a:cs typeface="Calibri"/>
                    <a:sym typeface="Calibri"/>
                  </a:defRPr>
                </a:pPr>
              </a:p>
            </p:txBody>
          </p:sp>
          <p:sp>
            <p:nvSpPr>
              <p:cNvPr id="802" name="Shape 802"/>
              <p:cNvSpPr/>
              <p:nvPr/>
            </p:nvSpPr>
            <p:spPr>
              <a:xfrm>
                <a:off x="0" y="598984"/>
                <a:ext cx="1253015" cy="525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nSpc>
                    <a:spcPct val="80000"/>
                  </a:lnSpc>
                  <a:defRPr sz="2000">
                    <a:solidFill>
                      <a:srgbClr val="FFFFFF"/>
                    </a:solidFill>
                    <a:latin typeface="Calibri"/>
                    <a:ea typeface="Calibri"/>
                    <a:cs typeface="Calibri"/>
                    <a:sym typeface="Calibri"/>
                  </a:defRPr>
                </a:pPr>
                <a:r>
                  <a:t>Predictive</a:t>
                </a:r>
                <a:br/>
                <a:r>
                  <a:t>model</a:t>
                </a:r>
              </a:p>
            </p:txBody>
          </p:sp>
        </p:grpSp>
        <p:grpSp>
          <p:nvGrpSpPr>
            <p:cNvPr id="806" name="Group 806"/>
            <p:cNvGrpSpPr/>
            <p:nvPr/>
          </p:nvGrpSpPr>
          <p:grpSpPr>
            <a:xfrm>
              <a:off x="4441865" y="1428015"/>
              <a:ext cx="3626184" cy="1764586"/>
              <a:chOff x="0" y="0"/>
              <a:chExt cx="3626182" cy="1764585"/>
            </a:xfrm>
          </p:grpSpPr>
          <p:sp>
            <p:nvSpPr>
              <p:cNvPr id="804" name="Shape 804"/>
              <p:cNvSpPr/>
              <p:nvPr/>
            </p:nvSpPr>
            <p:spPr>
              <a:xfrm>
                <a:off x="0" y="0"/>
                <a:ext cx="3495918" cy="1764586"/>
              </a:xfrm>
              <a:prstGeom prst="rect">
                <a:avLst/>
              </a:prstGeom>
              <a:gradFill flip="none" rotWithShape="1">
                <a:gsLst>
                  <a:gs pos="0">
                    <a:schemeClr val="accent4"/>
                  </a:gs>
                  <a:gs pos="100000">
                    <a:srgbClr val="FFFFFF"/>
                  </a:gs>
                </a:gsLst>
                <a:lin ang="0" scaled="0"/>
              </a:gradFill>
              <a:ln w="12700" cap="flat">
                <a:noFill/>
                <a:miter lim="400000"/>
              </a:ln>
              <a:effectLst/>
            </p:spPr>
            <p:txBody>
              <a:bodyPr wrap="square" lIns="45719" tIns="45719" rIns="45719" bIns="45719" numCol="1" anchor="ctr">
                <a:noAutofit/>
              </a:bodyPr>
              <a:lstStyle/>
              <a:p>
                <a:pPr algn="l">
                  <a:spcBef>
                    <a:spcPts val="400"/>
                  </a:spcBef>
                  <a:defRPr>
                    <a:solidFill>
                      <a:srgbClr val="FFFFFF"/>
                    </a:solidFill>
                    <a:latin typeface="DagnyPro-Bold"/>
                    <a:ea typeface="DagnyPro-Bold"/>
                    <a:cs typeface="DagnyPro-Bold"/>
                    <a:sym typeface="DagnyPro-Bold"/>
                  </a:defRPr>
                </a:pPr>
              </a:p>
            </p:txBody>
          </p:sp>
          <p:sp>
            <p:nvSpPr>
              <p:cNvPr id="805" name="Shape 805"/>
              <p:cNvSpPr/>
              <p:nvPr/>
            </p:nvSpPr>
            <p:spPr>
              <a:xfrm>
                <a:off x="0" y="373022"/>
                <a:ext cx="3626183" cy="1018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marL="228600" indent="-228600" algn="l">
                  <a:spcBef>
                    <a:spcPts val="400"/>
                  </a:spcBef>
                  <a:buSzPct val="100000"/>
                  <a:buFont typeface="Arial"/>
                  <a:buChar char="•"/>
                  <a:defRPr sz="2000">
                    <a:solidFill>
                      <a:schemeClr val="accent2"/>
                    </a:solidFill>
                    <a:latin typeface="Calibri"/>
                    <a:ea typeface="Calibri"/>
                    <a:cs typeface="Calibri"/>
                    <a:sym typeface="Calibri"/>
                  </a:defRPr>
                </a:pPr>
                <a:r>
                  <a:t>Lift participation ~20%</a:t>
                </a:r>
              </a:p>
              <a:p>
                <a:pPr marL="228600" indent="-228600" algn="l">
                  <a:spcBef>
                    <a:spcPts val="400"/>
                  </a:spcBef>
                  <a:buSzPct val="100000"/>
                  <a:buFont typeface="Arial"/>
                  <a:buChar char="•"/>
                  <a:defRPr sz="2000">
                    <a:solidFill>
                      <a:schemeClr val="accent2"/>
                    </a:solidFill>
                    <a:latin typeface="Calibri"/>
                    <a:ea typeface="Calibri"/>
                    <a:cs typeface="Calibri"/>
                    <a:sym typeface="Calibri"/>
                  </a:defRPr>
                </a:pPr>
                <a:r>
                  <a:t>Decrease marketing spend</a:t>
                </a:r>
                <a:br/>
                <a:r>
                  <a:t>through increasing relevance</a:t>
                </a:r>
              </a:p>
            </p:txBody>
          </p:sp>
        </p:grpSp>
      </p:gr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1" name="image47.jpg"/>
          <p:cNvPicPr>
            <a:picLocks noChangeAspect="1"/>
          </p:cNvPicPr>
          <p:nvPr/>
        </p:nvPicPr>
        <p:blipFill>
          <a:blip r:embed="rId2">
            <a:extLst/>
          </a:blip>
          <a:stretch>
            <a:fillRect/>
          </a:stretch>
        </p:blipFill>
        <p:spPr>
          <a:xfrm>
            <a:off x="0" y="0"/>
            <a:ext cx="9150519" cy="6862890"/>
          </a:xfrm>
          <a:prstGeom prst="rect">
            <a:avLst/>
          </a:prstGeom>
          <a:ln w="12700">
            <a:miter lim="400000"/>
          </a:ln>
        </p:spPr>
      </p:pic>
      <p:pic>
        <p:nvPicPr>
          <p:cNvPr id="812" name="image55-small.png" descr="PowerUp_2015_logo_RGB_LOGO_COLOR_SET-08.png"/>
          <p:cNvPicPr>
            <a:picLocks noChangeAspect="1"/>
          </p:cNvPicPr>
          <p:nvPr/>
        </p:nvPicPr>
        <p:blipFill>
          <a:blip r:embed="rId3">
            <a:extLst/>
          </a:blip>
          <a:stretch>
            <a:fillRect/>
          </a:stretch>
        </p:blipFill>
        <p:spPr>
          <a:xfrm>
            <a:off x="7656137" y="6096000"/>
            <a:ext cx="1426817" cy="597373"/>
          </a:xfrm>
          <a:prstGeom prst="rect">
            <a:avLst/>
          </a:prstGeom>
          <a:ln w="12700">
            <a:miter lim="400000"/>
          </a:ln>
        </p:spPr>
      </p:pic>
      <p:sp>
        <p:nvSpPr>
          <p:cNvPr id="813" name="Shape 813"/>
          <p:cNvSpPr/>
          <p:nvPr>
            <p:ph type="title"/>
          </p:nvPr>
        </p:nvSpPr>
        <p:spPr>
          <a:xfrm>
            <a:off x="56206" y="5199660"/>
            <a:ext cx="6877999" cy="1505940"/>
          </a:xfrm>
          <a:prstGeom prst="rect">
            <a:avLst/>
          </a:prstGeom>
        </p:spPr>
        <p:txBody>
          <a:bodyPr/>
          <a:lstStyle>
            <a:lvl1pPr>
              <a:lnSpc>
                <a:spcPts val="4600"/>
              </a:lnSpc>
              <a:defRPr sz="4400">
                <a:solidFill>
                  <a:srgbClr val="FFFFFF"/>
                </a:solidFill>
              </a:defRPr>
            </a:lvl1pPr>
          </a:lstStyle>
          <a:p>
            <a:pPr/>
            <a:r>
              <a:t>Energy Disaggregation and Setpoint Estimation</a:t>
            </a:r>
          </a:p>
        </p:txBody>
      </p:sp>
      <p:grpSp>
        <p:nvGrpSpPr>
          <p:cNvPr id="816" name="Group 816"/>
          <p:cNvGrpSpPr/>
          <p:nvPr/>
        </p:nvGrpSpPr>
        <p:grpSpPr>
          <a:xfrm>
            <a:off x="-381000" y="2438400"/>
            <a:ext cx="3200400" cy="2868753"/>
            <a:chOff x="0" y="0"/>
            <a:chExt cx="3200400" cy="2868752"/>
          </a:xfrm>
        </p:grpSpPr>
        <p:pic>
          <p:nvPicPr>
            <p:cNvPr id="814" name="image63.png" descr="pie-chart2.png"/>
            <p:cNvPicPr>
              <a:picLocks noChangeAspect="1"/>
            </p:cNvPicPr>
            <p:nvPr/>
          </p:nvPicPr>
          <p:blipFill>
            <a:blip r:embed="rId4">
              <a:extLst/>
            </a:blip>
            <a:srcRect l="21626" t="17576" r="24224" b="24647"/>
            <a:stretch>
              <a:fillRect/>
            </a:stretch>
          </p:blipFill>
          <p:spPr>
            <a:xfrm>
              <a:off x="0" y="0"/>
              <a:ext cx="3200400" cy="2868753"/>
            </a:xfrm>
            <a:prstGeom prst="rect">
              <a:avLst/>
            </a:prstGeom>
            <a:ln w="12700" cap="flat">
              <a:noFill/>
              <a:miter lim="400000"/>
            </a:ln>
            <a:effectLst/>
          </p:spPr>
        </p:pic>
        <p:sp>
          <p:nvSpPr>
            <p:cNvPr id="815" name="Shape 815"/>
            <p:cNvSpPr/>
            <p:nvPr/>
          </p:nvSpPr>
          <p:spPr>
            <a:xfrm>
              <a:off x="1070102" y="887551"/>
              <a:ext cx="1248454" cy="1005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2200">
                  <a:solidFill>
                    <a:srgbClr val="FFFFFF"/>
                  </a:solidFill>
                  <a:latin typeface="DagnyPro-Bold"/>
                  <a:ea typeface="DagnyPro-Bold"/>
                  <a:cs typeface="DagnyPro-Bold"/>
                  <a:sym typeface="DagnyPro-Bold"/>
                </a:defRPr>
              </a:pPr>
              <a:r>
                <a:t>Cooling</a:t>
              </a:r>
            </a:p>
            <a:p>
              <a:pPr>
                <a:defRPr b="1" sz="3800">
                  <a:solidFill>
                    <a:schemeClr val="accent3"/>
                  </a:solidFill>
                  <a:latin typeface="DagnyPro-Bold"/>
                  <a:ea typeface="DagnyPro-Bold"/>
                  <a:cs typeface="DagnyPro-Bold"/>
                  <a:sym typeface="DagnyPro-Bold"/>
                </a:defRPr>
              </a:pPr>
              <a:r>
                <a:t>32%</a:t>
              </a:r>
            </a:p>
          </p:txBody>
        </p:sp>
      </p:grpSp>
      <p:grpSp>
        <p:nvGrpSpPr>
          <p:cNvPr id="819" name="Group 819"/>
          <p:cNvGrpSpPr/>
          <p:nvPr/>
        </p:nvGrpSpPr>
        <p:grpSpPr>
          <a:xfrm>
            <a:off x="2819400" y="2590800"/>
            <a:ext cx="3048000" cy="2322491"/>
            <a:chOff x="0" y="0"/>
            <a:chExt cx="3048000" cy="2322490"/>
          </a:xfrm>
        </p:grpSpPr>
        <p:pic>
          <p:nvPicPr>
            <p:cNvPr id="817" name="image64.png"/>
            <p:cNvPicPr>
              <a:picLocks noChangeAspect="1"/>
            </p:cNvPicPr>
            <p:nvPr/>
          </p:nvPicPr>
          <p:blipFill>
            <a:blip r:embed="rId5">
              <a:extLst/>
            </a:blip>
            <a:srcRect l="22413" t="11128" r="2783" b="13792"/>
            <a:stretch>
              <a:fillRect/>
            </a:stretch>
          </p:blipFill>
          <p:spPr>
            <a:xfrm>
              <a:off x="0" y="3823"/>
              <a:ext cx="3048000" cy="2318668"/>
            </a:xfrm>
            <a:prstGeom prst="rect">
              <a:avLst/>
            </a:prstGeom>
            <a:ln w="12700" cap="flat">
              <a:noFill/>
              <a:miter lim="400000"/>
            </a:ln>
            <a:effectLst/>
          </p:spPr>
        </p:pic>
        <p:sp>
          <p:nvSpPr>
            <p:cNvPr id="818" name="Shape 818"/>
            <p:cNvSpPr/>
            <p:nvPr/>
          </p:nvSpPr>
          <p:spPr>
            <a:xfrm>
              <a:off x="17720" y="0"/>
              <a:ext cx="3017878" cy="2313603"/>
            </a:xfrm>
            <a:prstGeom prst="rect">
              <a:avLst/>
            </a:prstGeom>
            <a:noFill/>
            <a:ln w="9525"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gr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1" name="Shape 821"/>
          <p:cNvSpPr/>
          <p:nvPr>
            <p:ph type="sldNum" sz="quarter" idx="2"/>
          </p:nvPr>
        </p:nvSpPr>
        <p:spPr>
          <a:xfrm>
            <a:off x="8672689" y="6447155"/>
            <a:ext cx="203025"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28" name="Group 828"/>
          <p:cNvGrpSpPr/>
          <p:nvPr/>
        </p:nvGrpSpPr>
        <p:grpSpPr>
          <a:xfrm>
            <a:off x="1547083" y="2209799"/>
            <a:ext cx="6491734" cy="2497241"/>
            <a:chOff x="-95917" y="0"/>
            <a:chExt cx="6491732" cy="2497239"/>
          </a:xfrm>
        </p:grpSpPr>
        <p:graphicFrame>
          <p:nvGraphicFramePr>
            <p:cNvPr id="822" name="Chart 822"/>
            <p:cNvGraphicFramePr/>
            <p:nvPr/>
          </p:nvGraphicFramePr>
          <p:xfrm>
            <a:off x="-95918" y="218065"/>
            <a:ext cx="6491734" cy="2279175"/>
          </p:xfrm>
          <a:graphic xmlns:a="http://schemas.openxmlformats.org/drawingml/2006/main">
            <a:graphicData uri="http://schemas.openxmlformats.org/drawingml/2006/chart">
              <c:chart xmlns:c="http://schemas.openxmlformats.org/drawingml/2006/chart" r:id="rId3"/>
            </a:graphicData>
          </a:graphic>
        </p:graphicFrame>
        <p:sp>
          <p:nvSpPr>
            <p:cNvPr id="823" name="Shape 823"/>
            <p:cNvSpPr/>
            <p:nvPr/>
          </p:nvSpPr>
          <p:spPr>
            <a:xfrm>
              <a:off x="1247282" y="1721119"/>
              <a:ext cx="1838947"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solidFill>
                    <a:schemeClr val="accent2"/>
                  </a:solidFill>
                </a:defRPr>
              </a:lvl1pPr>
            </a:lstStyle>
            <a:p>
              <a:pPr/>
              <a:r>
                <a:t>Baseload</a:t>
              </a:r>
            </a:p>
          </p:txBody>
        </p:sp>
        <p:sp>
          <p:nvSpPr>
            <p:cNvPr id="824" name="Shape 824"/>
            <p:cNvSpPr/>
            <p:nvPr/>
          </p:nvSpPr>
          <p:spPr>
            <a:xfrm>
              <a:off x="3374061" y="58632"/>
              <a:ext cx="1268603"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solidFill>
                    <a:schemeClr val="accent2"/>
                  </a:solidFill>
                </a:defRPr>
              </a:lvl1pPr>
            </a:lstStyle>
            <a:p>
              <a:pPr/>
              <a:r>
                <a:t>Heating</a:t>
              </a:r>
            </a:p>
          </p:txBody>
        </p:sp>
        <p:sp>
          <p:nvSpPr>
            <p:cNvPr id="825" name="Shape 825"/>
            <p:cNvSpPr/>
            <p:nvPr/>
          </p:nvSpPr>
          <p:spPr>
            <a:xfrm>
              <a:off x="0" y="0"/>
              <a:ext cx="1385868"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solidFill>
                    <a:schemeClr val="accent2"/>
                  </a:solidFill>
                </a:defRPr>
              </a:lvl1pPr>
            </a:lstStyle>
            <a:p>
              <a:pPr/>
              <a:r>
                <a:t>Cooling</a:t>
              </a:r>
            </a:p>
          </p:txBody>
        </p:sp>
        <p:sp>
          <p:nvSpPr>
            <p:cNvPr id="826" name="Shape 826"/>
            <p:cNvSpPr/>
            <p:nvPr/>
          </p:nvSpPr>
          <p:spPr>
            <a:xfrm>
              <a:off x="692933" y="369332"/>
              <a:ext cx="394441" cy="451531"/>
            </a:xfrm>
            <a:prstGeom prst="line">
              <a:avLst/>
            </a:prstGeom>
            <a:noFill/>
            <a:ln w="9525" cap="flat">
              <a:solidFill>
                <a:srgbClr val="0084C8"/>
              </a:solidFill>
              <a:prstDash val="solid"/>
              <a:round/>
              <a:tailEnd type="triangle" w="med" len="med"/>
            </a:ln>
            <a:effectLst/>
          </p:spPr>
          <p:txBody>
            <a:bodyPr wrap="square" lIns="45719" tIns="45719" rIns="45719" bIns="45719" numCol="1" anchor="t">
              <a:noAutofit/>
            </a:bodyPr>
            <a:lstStyle/>
            <a:p>
              <a:pPr/>
            </a:p>
          </p:txBody>
        </p:sp>
        <p:sp>
          <p:nvSpPr>
            <p:cNvPr id="827" name="Shape 827"/>
            <p:cNvSpPr/>
            <p:nvPr/>
          </p:nvSpPr>
          <p:spPr>
            <a:xfrm flipH="1">
              <a:off x="3533973" y="427964"/>
              <a:ext cx="474391" cy="504830"/>
            </a:xfrm>
            <a:prstGeom prst="line">
              <a:avLst/>
            </a:prstGeom>
            <a:noFill/>
            <a:ln w="9525" cap="flat">
              <a:solidFill>
                <a:srgbClr val="0084C8"/>
              </a:solidFill>
              <a:prstDash val="solid"/>
              <a:round/>
              <a:tailEnd type="triangle" w="med" len="med"/>
            </a:ln>
            <a:effectLst/>
          </p:spPr>
          <p:txBody>
            <a:bodyPr wrap="square" lIns="45719" tIns="45719" rIns="45719" bIns="45719" numCol="1" anchor="t">
              <a:noAutofit/>
            </a:bodyPr>
            <a:lstStyle/>
            <a:p>
              <a:pPr/>
            </a:p>
          </p:txBody>
        </p:sp>
      </p:grpSp>
      <p:sp>
        <p:nvSpPr>
          <p:cNvPr id="829" name="Shape 829"/>
          <p:cNvSpPr/>
          <p:nvPr/>
        </p:nvSpPr>
        <p:spPr>
          <a:xfrm>
            <a:off x="457200" y="606047"/>
            <a:ext cx="8534400" cy="54050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3200">
                <a:solidFill>
                  <a:schemeClr val="accent1"/>
                </a:solidFill>
              </a:defRPr>
            </a:lvl1pPr>
          </a:lstStyle>
          <a:p>
            <a:pPr/>
            <a:r>
              <a:t>Energy Disaggregation</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3" name="Shape 833"/>
          <p:cNvSpPr/>
          <p:nvPr>
            <p:ph type="title"/>
          </p:nvPr>
        </p:nvSpPr>
        <p:spPr>
          <a:prstGeom prst="rect">
            <a:avLst/>
          </a:prstGeom>
        </p:spPr>
        <p:txBody>
          <a:bodyPr/>
          <a:lstStyle/>
          <a:p>
            <a:pPr/>
            <a:r>
              <a:t>Disaggregation at Opower</a:t>
            </a:r>
          </a:p>
        </p:txBody>
      </p:sp>
      <p:sp>
        <p:nvSpPr>
          <p:cNvPr id="834" name="Shape 834"/>
          <p:cNvSpPr/>
          <p:nvPr>
            <p:ph type="sldNum" sz="quarter" idx="2"/>
          </p:nvPr>
        </p:nvSpPr>
        <p:spPr>
          <a:xfrm>
            <a:off x="8864775" y="6559867"/>
            <a:ext cx="203025"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35" name="image65.png" descr="Screen Shot 2015-01-27 at 11.04.51 AM.png"/>
          <p:cNvPicPr>
            <a:picLocks noChangeAspect="1"/>
          </p:cNvPicPr>
          <p:nvPr/>
        </p:nvPicPr>
        <p:blipFill>
          <a:blip r:embed="rId2">
            <a:extLst/>
          </a:blip>
          <a:stretch>
            <a:fillRect/>
          </a:stretch>
        </p:blipFill>
        <p:spPr>
          <a:xfrm>
            <a:off x="1239519" y="990600"/>
            <a:ext cx="6304281" cy="5562600"/>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7" name="Shape 837"/>
          <p:cNvSpPr/>
          <p:nvPr>
            <p:ph type="title"/>
          </p:nvPr>
        </p:nvSpPr>
        <p:spPr>
          <a:prstGeom prst="rect">
            <a:avLst/>
          </a:prstGeom>
        </p:spPr>
        <p:txBody>
          <a:bodyPr/>
          <a:lstStyle/>
          <a:p>
            <a:pPr/>
            <a:r>
              <a:t>Beyond Heating/Cooling Disaggregation</a:t>
            </a:r>
          </a:p>
        </p:txBody>
      </p:sp>
      <p:sp>
        <p:nvSpPr>
          <p:cNvPr id="838" name="Shape 838"/>
          <p:cNvSpPr/>
          <p:nvPr>
            <p:ph type="sldNum" sz="quarter" idx="2"/>
          </p:nvPr>
        </p:nvSpPr>
        <p:spPr>
          <a:xfrm>
            <a:off x="8864775" y="6559867"/>
            <a:ext cx="203025"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9" name="Shape 839"/>
          <p:cNvSpPr/>
          <p:nvPr/>
        </p:nvSpPr>
        <p:spPr>
          <a:xfrm>
            <a:off x="381000" y="990600"/>
            <a:ext cx="89154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800">
                <a:solidFill>
                  <a:schemeClr val="accent1"/>
                </a:solidFill>
                <a:latin typeface="Dagny offc"/>
                <a:ea typeface="Dagny offc"/>
                <a:cs typeface="Dagny offc"/>
                <a:sym typeface="Dagny offc"/>
              </a:defRPr>
            </a:pPr>
            <a:r>
              <a:t>Learn more about individual homes </a:t>
            </a:r>
            <a:r>
              <a:rPr b="1" i="1"/>
              <a:t>using just energy usage data</a:t>
            </a:r>
            <a:r>
              <a:t> (e.g., AMI, bills)</a:t>
            </a:r>
          </a:p>
        </p:txBody>
      </p:sp>
      <p:pic>
        <p:nvPicPr>
          <p:cNvPr id="840" name="image66.png" descr="1-3.png"/>
          <p:cNvPicPr>
            <a:picLocks noChangeAspect="1"/>
          </p:cNvPicPr>
          <p:nvPr/>
        </p:nvPicPr>
        <p:blipFill>
          <a:blip r:embed="rId2">
            <a:extLst/>
          </a:blip>
          <a:stretch>
            <a:fillRect/>
          </a:stretch>
        </p:blipFill>
        <p:spPr>
          <a:xfrm>
            <a:off x="3352800" y="4495800"/>
            <a:ext cx="1905000" cy="1905000"/>
          </a:xfrm>
          <a:prstGeom prst="rect">
            <a:avLst/>
          </a:prstGeom>
          <a:ln w="12700">
            <a:miter lim="400000"/>
          </a:ln>
        </p:spPr>
      </p:pic>
      <p:pic>
        <p:nvPicPr>
          <p:cNvPr id="841" name="image67.png" descr="Screen Shot 2015-02-04 at 12.53.39 PM.png"/>
          <p:cNvPicPr>
            <a:picLocks noChangeAspect="1"/>
          </p:cNvPicPr>
          <p:nvPr/>
        </p:nvPicPr>
        <p:blipFill>
          <a:blip r:embed="rId3">
            <a:extLst/>
          </a:blip>
          <a:stretch>
            <a:fillRect/>
          </a:stretch>
        </p:blipFill>
        <p:spPr>
          <a:xfrm>
            <a:off x="762000" y="2286000"/>
            <a:ext cx="1371600" cy="1236245"/>
          </a:xfrm>
          <a:prstGeom prst="rect">
            <a:avLst/>
          </a:prstGeom>
          <a:ln w="12700">
            <a:miter lim="400000"/>
          </a:ln>
        </p:spPr>
      </p:pic>
      <p:grpSp>
        <p:nvGrpSpPr>
          <p:cNvPr id="844" name="Group 844"/>
          <p:cNvGrpSpPr/>
          <p:nvPr/>
        </p:nvGrpSpPr>
        <p:grpSpPr>
          <a:xfrm>
            <a:off x="2971800" y="1600202"/>
            <a:ext cx="2462989" cy="1516232"/>
            <a:chOff x="0" y="0"/>
            <a:chExt cx="2462988" cy="1516230"/>
          </a:xfrm>
        </p:grpSpPr>
        <p:pic>
          <p:nvPicPr>
            <p:cNvPr id="842" name="image22.png" descr="C:\Users\mstaples\Downloads\email.png"/>
            <p:cNvPicPr>
              <a:picLocks noChangeAspect="1"/>
            </p:cNvPicPr>
            <p:nvPr/>
          </p:nvPicPr>
          <p:blipFill>
            <a:blip r:embed="rId4">
              <a:extLst/>
            </a:blip>
            <a:stretch>
              <a:fillRect/>
            </a:stretch>
          </p:blipFill>
          <p:spPr>
            <a:xfrm rot="725389">
              <a:off x="1657854" y="347810"/>
              <a:ext cx="710601" cy="977966"/>
            </a:xfrm>
            <a:prstGeom prst="rect">
              <a:avLst/>
            </a:prstGeom>
            <a:ln w="12700" cap="flat">
              <a:noFill/>
              <a:miter lim="400000"/>
            </a:ln>
            <a:effectLst>
              <a:outerShdw sx="100000" sy="100000" kx="0" ky="0" algn="b" rotWithShape="0" blurRad="76200" dist="38100" dir="2700000">
                <a:srgbClr val="000000">
                  <a:alpha val="23000"/>
                </a:srgbClr>
              </a:outerShdw>
            </a:effectLst>
          </p:spPr>
        </p:pic>
        <p:pic>
          <p:nvPicPr>
            <p:cNvPr id="843" name="image23.png"/>
            <p:cNvPicPr>
              <a:picLocks noChangeAspect="1"/>
            </p:cNvPicPr>
            <p:nvPr/>
          </p:nvPicPr>
          <p:blipFill>
            <a:blip r:embed="rId5">
              <a:extLst/>
            </a:blip>
            <a:stretch>
              <a:fillRect/>
            </a:stretch>
          </p:blipFill>
          <p:spPr>
            <a:xfrm>
              <a:off x="0" y="0"/>
              <a:ext cx="1927412" cy="1516231"/>
            </a:xfrm>
            <a:prstGeom prst="rect">
              <a:avLst/>
            </a:prstGeom>
            <a:ln w="12700" cap="flat">
              <a:noFill/>
              <a:miter lim="400000"/>
            </a:ln>
            <a:effectLst/>
          </p:spPr>
        </p:pic>
      </p:grpSp>
      <p:pic>
        <p:nvPicPr>
          <p:cNvPr id="845" name="image68.jpg" descr="ameren bill v2.jpg"/>
          <p:cNvPicPr>
            <a:picLocks noChangeAspect="1"/>
          </p:cNvPicPr>
          <p:nvPr/>
        </p:nvPicPr>
        <p:blipFill>
          <a:blip r:embed="rId6">
            <a:extLst/>
          </a:blip>
          <a:srcRect l="7438" t="20712" r="6935" b="11844"/>
          <a:stretch>
            <a:fillRect/>
          </a:stretch>
        </p:blipFill>
        <p:spPr>
          <a:xfrm>
            <a:off x="6934203" y="2209802"/>
            <a:ext cx="1119066" cy="1203680"/>
          </a:xfrm>
          <a:prstGeom prst="rect">
            <a:avLst/>
          </a:prstGeom>
          <a:ln w="127000" cap="rnd">
            <a:solidFill>
              <a:srgbClr val="FFFFFF"/>
            </a:solidFill>
          </a:ln>
          <a:effectLst>
            <a:outerShdw sx="100000" sy="100000" kx="0" ky="0" algn="b" rotWithShape="0" blurRad="76200" dist="95250" dir="10500000">
              <a:srgbClr val="000000">
                <a:alpha val="20000"/>
              </a:srgbClr>
            </a:outerShdw>
          </a:effectLst>
        </p:spPr>
      </p:pic>
      <p:sp>
        <p:nvSpPr>
          <p:cNvPr id="846" name="Shape 846"/>
          <p:cNvSpPr/>
          <p:nvPr/>
        </p:nvSpPr>
        <p:spPr>
          <a:xfrm>
            <a:off x="1905000" y="3276599"/>
            <a:ext cx="1524001" cy="1371602"/>
          </a:xfrm>
          <a:prstGeom prst="line">
            <a:avLst/>
          </a:prstGeom>
          <a:ln w="25400">
            <a:solidFill>
              <a:schemeClr val="accent3"/>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847" name="Shape 847"/>
          <p:cNvSpPr/>
          <p:nvPr/>
        </p:nvSpPr>
        <p:spPr>
          <a:xfrm>
            <a:off x="4267200" y="3124200"/>
            <a:ext cx="0" cy="1219200"/>
          </a:xfrm>
          <a:prstGeom prst="line">
            <a:avLst/>
          </a:prstGeom>
          <a:ln w="25400">
            <a:solidFill>
              <a:schemeClr val="accent3"/>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848" name="Shape 848"/>
          <p:cNvSpPr/>
          <p:nvPr/>
        </p:nvSpPr>
        <p:spPr>
          <a:xfrm flipH="1">
            <a:off x="5105400" y="3657600"/>
            <a:ext cx="1676401" cy="990600"/>
          </a:xfrm>
          <a:prstGeom prst="line">
            <a:avLst/>
          </a:prstGeom>
          <a:ln w="25400">
            <a:solidFill>
              <a:schemeClr val="accent3"/>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sldNum" sz="quarter" idx="2"/>
          </p:nvPr>
        </p:nvSpPr>
        <p:spPr>
          <a:xfrm>
            <a:off x="8914218" y="6559867"/>
            <a:ext cx="153582"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4" name="Shape 294"/>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What is Machine Learning</a:t>
            </a:r>
          </a:p>
        </p:txBody>
      </p:sp>
      <p:sp>
        <p:nvSpPr>
          <p:cNvPr id="295" name="Shape 295"/>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296" name="Shape 296"/>
          <p:cNvSpPr/>
          <p:nvPr>
            <p:ph type="body" idx="1"/>
          </p:nvPr>
        </p:nvSpPr>
        <p:spPr>
          <a:xfrm>
            <a:off x="493776" y="1111250"/>
            <a:ext cx="8229601" cy="5048250"/>
          </a:xfrm>
          <a:prstGeom prst="rect">
            <a:avLst/>
          </a:prstGeom>
        </p:spPr>
        <p:txBody>
          <a:bodyPr/>
          <a:lstStyle/>
          <a:p>
            <a:pPr>
              <a:defRPr sz="2400"/>
            </a:pPr>
          </a:p>
          <a:p>
            <a:pPr>
              <a:defRPr sz="2400"/>
            </a:pPr>
          </a:p>
          <a:p>
            <a:pPr>
              <a:spcBef>
                <a:spcPts val="1400"/>
              </a:spcBef>
              <a:defRPr sz="2400"/>
            </a:pPr>
            <a:r>
              <a:t>Estimate an unknown value</a:t>
            </a:r>
          </a:p>
          <a:p>
            <a:pPr lvl="1" marL="692150" indent="-234950">
              <a:spcBef>
                <a:spcPts val="500"/>
              </a:spcBef>
              <a:buFontTx/>
              <a:defRPr sz="2200"/>
            </a:pPr>
            <a:r>
              <a:t>Predict future usage</a:t>
            </a:r>
            <a:endParaRPr sz="1800"/>
          </a:p>
          <a:p>
            <a:pPr lvl="1" marL="692150" indent="-234950">
              <a:spcBef>
                <a:spcPts val="400"/>
              </a:spcBef>
              <a:buFontTx/>
              <a:defRPr sz="1800"/>
            </a:pPr>
          </a:p>
          <a:p>
            <a:pPr lvl="1" marL="692150" indent="-234950">
              <a:spcBef>
                <a:spcPts val="500"/>
              </a:spcBef>
              <a:buFontTx/>
              <a:defRPr sz="2200"/>
            </a:pPr>
            <a:r>
              <a:t>Estimate something about a home </a:t>
            </a:r>
            <a:endParaRPr sz="1800"/>
          </a:p>
          <a:p>
            <a:pPr>
              <a:defRPr sz="2400"/>
            </a:pPr>
          </a:p>
          <a:p>
            <a:pPr>
              <a:spcBef>
                <a:spcPts val="1400"/>
              </a:spcBef>
              <a:defRPr sz="2400"/>
            </a:pPr>
            <a:r>
              <a:t>Find patterns in data</a:t>
            </a:r>
          </a:p>
        </p:txBody>
      </p:sp>
      <p:sp>
        <p:nvSpPr>
          <p:cNvPr id="297" name="Shape 297"/>
          <p:cNvSpPr/>
          <p:nvPr/>
        </p:nvSpPr>
        <p:spPr>
          <a:xfrm>
            <a:off x="317505" y="1295400"/>
            <a:ext cx="8544233" cy="485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a:defRPr b="1" sz="2600">
                <a:solidFill>
                  <a:schemeClr val="accent1"/>
                </a:solidFill>
                <a:latin typeface="Dagny offc"/>
                <a:ea typeface="Dagny offc"/>
                <a:cs typeface="Dagny offc"/>
                <a:sym typeface="Dagny offc"/>
              </a:defRPr>
            </a:lvl1pPr>
          </a:lstStyle>
          <a:p>
            <a:pPr/>
            <a:r>
              <a:t>algorithms that solve a problem by learning from data</a:t>
            </a:r>
          </a:p>
        </p:txBody>
      </p:sp>
      <p:grpSp>
        <p:nvGrpSpPr>
          <p:cNvPr id="300" name="Group 300"/>
          <p:cNvGrpSpPr/>
          <p:nvPr/>
        </p:nvGrpSpPr>
        <p:grpSpPr>
          <a:xfrm>
            <a:off x="2222505" y="5016500"/>
            <a:ext cx="4762496" cy="1396999"/>
            <a:chOff x="0" y="0"/>
            <a:chExt cx="4762494" cy="1396998"/>
          </a:xfrm>
        </p:grpSpPr>
        <p:pic>
          <p:nvPicPr>
            <p:cNvPr id="298" name="image21.png"/>
            <p:cNvPicPr>
              <a:picLocks noChangeAspect="1"/>
            </p:cNvPicPr>
            <p:nvPr/>
          </p:nvPicPr>
          <p:blipFill>
            <a:blip r:embed="rId3">
              <a:extLst/>
            </a:blip>
            <a:srcRect l="9895" t="5700" r="6249" b="6904"/>
            <a:stretch>
              <a:fillRect/>
            </a:stretch>
          </p:blipFill>
          <p:spPr>
            <a:xfrm>
              <a:off x="5901" y="0"/>
              <a:ext cx="4750693" cy="1396999"/>
            </a:xfrm>
            <a:prstGeom prst="rect">
              <a:avLst/>
            </a:prstGeom>
            <a:ln w="12700" cap="flat">
              <a:noFill/>
              <a:miter lim="400000"/>
            </a:ln>
            <a:effectLst/>
          </p:spPr>
        </p:pic>
        <p:sp>
          <p:nvSpPr>
            <p:cNvPr id="299" name="Shape 299"/>
            <p:cNvSpPr/>
            <p:nvPr/>
          </p:nvSpPr>
          <p:spPr>
            <a:xfrm>
              <a:off x="0" y="0"/>
              <a:ext cx="4762495" cy="1396999"/>
            </a:xfrm>
            <a:prstGeom prst="rect">
              <a:avLst/>
            </a:prstGeom>
            <a:noFill/>
            <a:ln w="9525"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gr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0" name="Shape 850"/>
          <p:cNvSpPr/>
          <p:nvPr>
            <p:ph type="title"/>
          </p:nvPr>
        </p:nvSpPr>
        <p:spPr>
          <a:prstGeom prst="rect">
            <a:avLst/>
          </a:prstGeom>
        </p:spPr>
        <p:txBody>
          <a:bodyPr/>
          <a:lstStyle/>
          <a:p>
            <a:pPr/>
            <a:r>
              <a:t>Setpoint Detection</a:t>
            </a:r>
          </a:p>
        </p:txBody>
      </p:sp>
      <p:pic>
        <p:nvPicPr>
          <p:cNvPr id="851" name="image69.png" descr="intro1.png"/>
          <p:cNvPicPr>
            <a:picLocks noChangeAspect="1"/>
          </p:cNvPicPr>
          <p:nvPr/>
        </p:nvPicPr>
        <p:blipFill>
          <a:blip r:embed="rId3">
            <a:extLst/>
          </a:blip>
          <a:srcRect l="7312" t="11304" r="22957" b="11037"/>
          <a:stretch>
            <a:fillRect/>
          </a:stretch>
        </p:blipFill>
        <p:spPr>
          <a:xfrm>
            <a:off x="1219200" y="1143001"/>
            <a:ext cx="5791201" cy="4837378"/>
          </a:xfrm>
          <a:prstGeom prst="rect">
            <a:avLst/>
          </a:prstGeom>
          <a:ln w="12700">
            <a:miter lim="400000"/>
          </a:ln>
        </p:spPr>
      </p:pic>
      <p:sp>
        <p:nvSpPr>
          <p:cNvPr id="852" name="Shape 852"/>
          <p:cNvSpPr/>
          <p:nvPr/>
        </p:nvSpPr>
        <p:spPr>
          <a:xfrm>
            <a:off x="4724400" y="4870027"/>
            <a:ext cx="762000" cy="457201"/>
          </a:xfrm>
          <a:prstGeom prst="rect">
            <a:avLst/>
          </a:prstGeom>
          <a:solidFill>
            <a:srgbClr val="FFFFFF"/>
          </a:solidFill>
          <a:ln>
            <a:solidFill>
              <a:srgbClr val="FFFFFF"/>
            </a:solidFill>
          </a:ln>
        </p:spPr>
        <p:txBody>
          <a:bodyPr lIns="45719" rIns="45719" anchor="ctr"/>
          <a:lstStyle/>
          <a:p>
            <a:pPr>
              <a:defRPr>
                <a:solidFill>
                  <a:srgbClr val="FFFFFF"/>
                </a:solidFill>
              </a:defRPr>
            </a:pPr>
          </a:p>
        </p:txBody>
      </p:sp>
      <p:sp>
        <p:nvSpPr>
          <p:cNvPr id="853" name="Shape 853"/>
          <p:cNvSpPr/>
          <p:nvPr/>
        </p:nvSpPr>
        <p:spPr>
          <a:xfrm>
            <a:off x="4800600" y="4532574"/>
            <a:ext cx="381000" cy="304801"/>
          </a:xfrm>
          <a:prstGeom prst="rect">
            <a:avLst/>
          </a:prstGeom>
          <a:solidFill>
            <a:srgbClr val="FFFFFF"/>
          </a:solidFill>
          <a:ln>
            <a:solidFill>
              <a:srgbClr val="FFFFFF"/>
            </a:solidFill>
          </a:ln>
        </p:spPr>
        <p:txBody>
          <a:bodyPr lIns="45719" rIns="45719" anchor="ctr"/>
          <a:lstStyle/>
          <a:p>
            <a:pPr>
              <a:defRPr>
                <a:solidFill>
                  <a:srgbClr val="FFFFFF"/>
                </a:solidFill>
              </a:defRPr>
            </a:pPr>
          </a:p>
        </p:txBody>
      </p:sp>
      <p:sp>
        <p:nvSpPr>
          <p:cNvPr id="854" name="Shape 854"/>
          <p:cNvSpPr/>
          <p:nvPr/>
        </p:nvSpPr>
        <p:spPr>
          <a:xfrm>
            <a:off x="2959100" y="3465772"/>
            <a:ext cx="2057400" cy="1"/>
          </a:xfrm>
          <a:prstGeom prst="line">
            <a:avLst/>
          </a:prstGeom>
          <a:ln w="50800">
            <a:solidFill>
              <a:srgbClr val="3C3C3C"/>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855" name="Shape 855"/>
          <p:cNvSpPr/>
          <p:nvPr/>
        </p:nvSpPr>
        <p:spPr>
          <a:xfrm flipV="1">
            <a:off x="5016500" y="2246575"/>
            <a:ext cx="1600200" cy="1219201"/>
          </a:xfrm>
          <a:prstGeom prst="line">
            <a:avLst/>
          </a:prstGeom>
          <a:ln w="50800">
            <a:solidFill>
              <a:schemeClr val="accent3"/>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856" name="Shape 856"/>
          <p:cNvSpPr/>
          <p:nvPr/>
        </p:nvSpPr>
        <p:spPr>
          <a:xfrm rot="16200000">
            <a:off x="3816353" y="2278327"/>
            <a:ext cx="330201" cy="17907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149"/>
                  <a:pt x="10800" y="332"/>
                </a:cubicBezTo>
                <a:lnTo>
                  <a:pt x="10800" y="10468"/>
                </a:lnTo>
                <a:cubicBezTo>
                  <a:pt x="10800" y="10651"/>
                  <a:pt x="15635" y="10800"/>
                  <a:pt x="21600" y="10800"/>
                </a:cubicBezTo>
                <a:cubicBezTo>
                  <a:pt x="15635" y="10800"/>
                  <a:pt x="10800" y="10949"/>
                  <a:pt x="10800" y="11132"/>
                </a:cubicBezTo>
                <a:lnTo>
                  <a:pt x="10800" y="21268"/>
                </a:lnTo>
                <a:cubicBezTo>
                  <a:pt x="10800" y="21451"/>
                  <a:pt x="5965" y="21600"/>
                  <a:pt x="0" y="21600"/>
                </a:cubicBezTo>
              </a:path>
            </a:pathLst>
          </a:custGeom>
          <a:ln w="25400">
            <a:solidFill>
              <a:srgbClr val="3C3C3C"/>
            </a:solidFill>
          </a:ln>
          <a:effectLst>
            <a:outerShdw sx="100000" sy="100000" kx="0" ky="0" algn="b" rotWithShape="0" blurRad="38100" dist="20000" dir="5400000">
              <a:srgbClr val="000000">
                <a:alpha val="38000"/>
              </a:srgbClr>
            </a:outerShdw>
          </a:effectLst>
        </p:spPr>
        <p:txBody>
          <a:bodyPr lIns="45719" rIns="45719" anchor="ctr"/>
          <a:lstStyle/>
          <a:p>
            <a:pPr/>
          </a:p>
        </p:txBody>
      </p:sp>
      <p:sp>
        <p:nvSpPr>
          <p:cNvPr id="857" name="Shape 857"/>
          <p:cNvSpPr/>
          <p:nvPr/>
        </p:nvSpPr>
        <p:spPr>
          <a:xfrm rot="13980000">
            <a:off x="5497487" y="1717119"/>
            <a:ext cx="330201" cy="1790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149"/>
                  <a:pt x="10800" y="332"/>
                </a:cubicBezTo>
                <a:lnTo>
                  <a:pt x="10800" y="10468"/>
                </a:lnTo>
                <a:cubicBezTo>
                  <a:pt x="10800" y="10651"/>
                  <a:pt x="15635" y="10800"/>
                  <a:pt x="21600" y="10800"/>
                </a:cubicBezTo>
                <a:cubicBezTo>
                  <a:pt x="15635" y="10800"/>
                  <a:pt x="10800" y="10949"/>
                  <a:pt x="10800" y="11132"/>
                </a:cubicBezTo>
                <a:lnTo>
                  <a:pt x="10800" y="21268"/>
                </a:lnTo>
                <a:cubicBezTo>
                  <a:pt x="10800" y="21451"/>
                  <a:pt x="5965" y="21600"/>
                  <a:pt x="0" y="21600"/>
                </a:cubicBezTo>
              </a:path>
            </a:pathLst>
          </a:custGeom>
          <a:ln w="25400">
            <a:solidFill>
              <a:schemeClr val="accent3"/>
            </a:solidFill>
          </a:ln>
          <a:effectLst>
            <a:outerShdw sx="100000" sy="100000" kx="0" ky="0" algn="b" rotWithShape="0" blurRad="38100" dist="20000" dir="5400000">
              <a:srgbClr val="000000">
                <a:alpha val="38000"/>
              </a:srgbClr>
            </a:outerShdw>
          </a:effectLst>
        </p:spPr>
        <p:txBody>
          <a:bodyPr lIns="45719" rIns="45719" anchor="ctr"/>
          <a:lstStyle/>
          <a:p>
            <a:pPr/>
          </a:p>
        </p:txBody>
      </p:sp>
      <p:sp>
        <p:nvSpPr>
          <p:cNvPr id="858" name="Shape 858"/>
          <p:cNvSpPr/>
          <p:nvPr/>
        </p:nvSpPr>
        <p:spPr>
          <a:xfrm>
            <a:off x="3352800" y="2626542"/>
            <a:ext cx="12192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chemeClr val="accent2"/>
                </a:solidFill>
                <a:latin typeface="DagnyPro-Bold"/>
                <a:ea typeface="DagnyPro-Bold"/>
                <a:cs typeface="DagnyPro-Bold"/>
                <a:sym typeface="DagnyPro-Bold"/>
              </a:defRPr>
            </a:lvl1pPr>
          </a:lstStyle>
          <a:p>
            <a:pPr/>
            <a:r>
              <a:t>base load</a:t>
            </a:r>
          </a:p>
        </p:txBody>
      </p:sp>
      <p:sp>
        <p:nvSpPr>
          <p:cNvPr id="859" name="Shape 859"/>
          <p:cNvSpPr/>
          <p:nvPr/>
        </p:nvSpPr>
        <p:spPr>
          <a:xfrm rot="19415751">
            <a:off x="4680320" y="2131215"/>
            <a:ext cx="144780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chemeClr val="accent3"/>
                </a:solidFill>
                <a:latin typeface="DagnyPro-Bold"/>
                <a:ea typeface="DagnyPro-Bold"/>
                <a:cs typeface="DagnyPro-Bold"/>
                <a:sym typeface="DagnyPro-Bold"/>
              </a:defRPr>
            </a:lvl1pPr>
          </a:lstStyle>
          <a:p>
            <a:pPr/>
            <a:r>
              <a:t>cooling load</a:t>
            </a:r>
          </a:p>
        </p:txBody>
      </p:sp>
      <p:sp>
        <p:nvSpPr>
          <p:cNvPr id="860" name="Shape 860"/>
          <p:cNvSpPr/>
          <p:nvPr/>
        </p:nvSpPr>
        <p:spPr>
          <a:xfrm>
            <a:off x="5029200" y="3465774"/>
            <a:ext cx="0" cy="1524001"/>
          </a:xfrm>
          <a:prstGeom prst="line">
            <a:avLst/>
          </a:prstGeom>
          <a:ln w="25400">
            <a:solidFill>
              <a:schemeClr val="accent3"/>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861" name="Shape 861"/>
          <p:cNvSpPr/>
          <p:nvPr/>
        </p:nvSpPr>
        <p:spPr>
          <a:xfrm>
            <a:off x="4191000" y="4937943"/>
            <a:ext cx="18288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chemeClr val="accent3"/>
                </a:solidFill>
                <a:latin typeface="DagnyPro-Bold"/>
                <a:ea typeface="DagnyPro-Bold"/>
                <a:cs typeface="DagnyPro-Bold"/>
                <a:sym typeface="DagnyPro-Bold"/>
              </a:defRPr>
            </a:lvl1pPr>
          </a:lstStyle>
          <a:p>
            <a:pPr/>
            <a:r>
              <a:t>cooling setpoint</a:t>
            </a:r>
          </a:p>
        </p:txBody>
      </p:sp>
      <p:sp>
        <p:nvSpPr>
          <p:cNvPr id="862" name="Shape 862"/>
          <p:cNvSpPr/>
          <p:nvPr/>
        </p:nvSpPr>
        <p:spPr>
          <a:xfrm>
            <a:off x="3581400" y="1255974"/>
            <a:ext cx="190500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latin typeface="DagnyPro-Bold"/>
                <a:ea typeface="DagnyPro-Bold"/>
                <a:cs typeface="DagnyPro-Bold"/>
                <a:sym typeface="DagnyPro-Bold"/>
              </a:defRPr>
            </a:lvl1pPr>
          </a:lstStyle>
          <a:p>
            <a:pPr/>
            <a:r>
              <a:t>one household</a:t>
            </a:r>
          </a:p>
        </p:txBody>
      </p:sp>
      <p:sp>
        <p:nvSpPr>
          <p:cNvPr id="863" name="Shape 863"/>
          <p:cNvSpPr/>
          <p:nvPr/>
        </p:nvSpPr>
        <p:spPr>
          <a:xfrm>
            <a:off x="3797300" y="3541974"/>
            <a:ext cx="228600" cy="228601"/>
          </a:xfrm>
          <a:prstGeom prst="ellipse">
            <a:avLst/>
          </a:prstGeom>
          <a:ln w="25400">
            <a:solidFill>
              <a:srgbClr val="FF0000"/>
            </a:solidFill>
          </a:ln>
          <a:effectLst>
            <a:outerShdw sx="100000" sy="100000" kx="0" ky="0" algn="b" rotWithShape="0" blurRad="38100" dist="23000" dir="5400000">
              <a:srgbClr val="000000">
                <a:alpha val="35000"/>
              </a:srgbClr>
            </a:outerShdw>
          </a:effectLst>
        </p:spPr>
        <p:txBody>
          <a:bodyPr lIns="45719" rIns="45719" anchor="ctr"/>
          <a:lstStyle/>
          <a:p>
            <a:pPr>
              <a:defRPr>
                <a:solidFill>
                  <a:srgbClr val="FFFFFF"/>
                </a:solidFill>
              </a:defRPr>
            </a:pPr>
          </a:p>
        </p:txBody>
      </p:sp>
      <p:cxnSp>
        <p:nvCxnSpPr>
          <p:cNvPr id="864" name="Connector 864"/>
          <p:cNvCxnSpPr>
            <a:stCxn id="865" idx="0"/>
            <a:endCxn id="863" idx="0"/>
          </p:cNvCxnSpPr>
          <p:nvPr/>
        </p:nvCxnSpPr>
        <p:spPr>
          <a:xfrm flipV="1">
            <a:off x="1301750" y="3656274"/>
            <a:ext cx="2609850" cy="223519"/>
          </a:xfrm>
          <a:prstGeom prst="straightConnector1">
            <a:avLst/>
          </a:prstGeom>
          <a:ln w="25400">
            <a:solidFill>
              <a:srgbClr val="FF0000"/>
            </a:solidFill>
            <a:tailEnd type="triangle"/>
          </a:ln>
          <a:effectLst>
            <a:outerShdw sx="100000" sy="100000" kx="0" ky="0" algn="b" rotWithShape="0" blurRad="38100" dist="20000" dir="5400000">
              <a:srgbClr val="000000">
                <a:alpha val="38000"/>
              </a:srgbClr>
            </a:outerShdw>
          </a:effectLst>
        </p:spPr>
      </p:cxnSp>
      <p:sp>
        <p:nvSpPr>
          <p:cNvPr id="865" name="Shape 865"/>
          <p:cNvSpPr/>
          <p:nvPr/>
        </p:nvSpPr>
        <p:spPr>
          <a:xfrm>
            <a:off x="698500" y="3694372"/>
            <a:ext cx="12065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0000"/>
                </a:solidFill>
                <a:latin typeface="DagnyPro-Bold"/>
                <a:ea typeface="DagnyPro-Bold"/>
                <a:cs typeface="DagnyPro-Bold"/>
                <a:sym typeface="DagnyPro-Bold"/>
              </a:defRPr>
            </a:lvl1pPr>
          </a:lstStyle>
          <a:p>
            <a:pPr/>
            <a:r>
              <a:t>one hour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5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58"/>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854"/>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859"/>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857"/>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85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7" fill="hold">
                                  <p:stCondLst>
                                    <p:cond delay="0"/>
                                  </p:stCondLst>
                                  <p:iterate type="el" backwards="0">
                                    <p:tmAbs val="0"/>
                                  </p:iterate>
                                  <p:childTnLst>
                                    <p:set>
                                      <p:cBhvr>
                                        <p:cTn id="25" fill="hold"/>
                                        <p:tgtEl>
                                          <p:spTgt spid="861"/>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8" fill="hold">
                                  <p:stCondLst>
                                    <p:cond delay="0"/>
                                  </p:stCondLst>
                                  <p:iterate type="el" backwards="0">
                                    <p:tmAbs val="0"/>
                                  </p:iterate>
                                  <p:childTnLst>
                                    <p:set>
                                      <p:cBhvr>
                                        <p:cTn id="28" fill="hold"/>
                                        <p:tgtEl>
                                          <p:spTgt spid="8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5" grpId="6"/>
      <p:bldP build="whole" bldLvl="1" animBg="1" rev="0" advAuto="0" spid="858" grpId="2"/>
      <p:bldP build="whole" bldLvl="1" animBg="1" rev="0" advAuto="0" spid="861" grpId="7"/>
      <p:bldP build="whole" bldLvl="1" animBg="1" rev="0" advAuto="0" spid="860" grpId="8"/>
      <p:bldP build="whole" bldLvl="1" animBg="1" rev="0" advAuto="0" spid="859" grpId="4"/>
      <p:bldP build="whole" bldLvl="1" animBg="1" rev="0" advAuto="0" spid="857" grpId="5"/>
      <p:bldP build="whole" bldLvl="1" animBg="1" rev="0" advAuto="0" spid="854" grpId="3"/>
      <p:bldP build="whole" bldLvl="1" animBg="1" rev="0" advAuto="0" spid="856" grpId="1"/>
    </p:bldLst>
  </p:timing>
</p:sld>
</file>

<file path=ppt/slides/slide4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69" name="Shape 869"/>
          <p:cNvSpPr/>
          <p:nvPr>
            <p:ph type="title"/>
          </p:nvPr>
        </p:nvSpPr>
        <p:spPr>
          <a:prstGeom prst="rect">
            <a:avLst/>
          </a:prstGeom>
        </p:spPr>
        <p:txBody>
          <a:bodyPr/>
          <a:lstStyle/>
          <a:p>
            <a:pPr/>
            <a:r>
              <a:t>Setpoint Detection</a:t>
            </a:r>
          </a:p>
        </p:txBody>
      </p:sp>
      <p:pic>
        <p:nvPicPr>
          <p:cNvPr id="870" name="image64.png"/>
          <p:cNvPicPr>
            <a:picLocks noChangeAspect="1"/>
          </p:cNvPicPr>
          <p:nvPr/>
        </p:nvPicPr>
        <p:blipFill>
          <a:blip r:embed="rId2">
            <a:extLst/>
          </a:blip>
          <a:stretch>
            <a:fillRect/>
          </a:stretch>
        </p:blipFill>
        <p:spPr>
          <a:xfrm>
            <a:off x="533400" y="990600"/>
            <a:ext cx="7607300" cy="5765800"/>
          </a:xfrm>
          <a:prstGeom prst="rect">
            <a:avLst/>
          </a:prstGeom>
          <a:ln w="12700">
            <a:miter lim="400000"/>
          </a:ln>
        </p:spPr>
      </p:pic>
      <p:sp>
        <p:nvSpPr>
          <p:cNvPr id="871" name="Shape 871"/>
          <p:cNvSpPr/>
          <p:nvPr/>
        </p:nvSpPr>
        <p:spPr>
          <a:xfrm>
            <a:off x="2209800" y="3986767"/>
            <a:ext cx="23622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chemeClr val="accent3"/>
                </a:solidFill>
                <a:latin typeface="DagnyPro-Bold"/>
                <a:ea typeface="DagnyPro-Bold"/>
                <a:cs typeface="DagnyPro-Bold"/>
                <a:sym typeface="DagnyPro-Bold"/>
              </a:defRPr>
            </a:lvl1pPr>
          </a:lstStyle>
          <a:p>
            <a:pPr/>
            <a:r>
              <a:t>cooling setpoint - 88°</a:t>
            </a:r>
          </a:p>
        </p:txBody>
      </p:sp>
      <p:sp>
        <p:nvSpPr>
          <p:cNvPr id="872" name="Shape 872"/>
          <p:cNvSpPr/>
          <p:nvPr/>
        </p:nvSpPr>
        <p:spPr>
          <a:xfrm>
            <a:off x="3390899" y="4356099"/>
            <a:ext cx="2705102" cy="1206502"/>
          </a:xfrm>
          <a:prstGeom prst="line">
            <a:avLst/>
          </a:prstGeom>
          <a:ln w="25400">
            <a:solidFill>
              <a:schemeClr val="accent3"/>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7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1" grpId="1"/>
      <p:bldP build="whole" bldLvl="1" animBg="1" rev="0" advAuto="0" spid="872" grpId="2"/>
    </p:bldLst>
  </p:timing>
</p:sld>
</file>

<file path=ppt/slides/slide4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74" name="Shape 874"/>
          <p:cNvSpPr/>
          <p:nvPr>
            <p:ph type="title"/>
          </p:nvPr>
        </p:nvSpPr>
        <p:spPr>
          <a:prstGeom prst="rect">
            <a:avLst/>
          </a:prstGeom>
        </p:spPr>
        <p:txBody>
          <a:bodyPr/>
          <a:lstStyle/>
          <a:p>
            <a:pPr/>
            <a:r>
              <a:t>Setpoint Detection</a:t>
            </a:r>
          </a:p>
        </p:txBody>
      </p:sp>
      <p:pic>
        <p:nvPicPr>
          <p:cNvPr id="875" name="image70.png"/>
          <p:cNvPicPr>
            <a:picLocks noChangeAspect="1"/>
          </p:cNvPicPr>
          <p:nvPr/>
        </p:nvPicPr>
        <p:blipFill>
          <a:blip r:embed="rId2">
            <a:extLst/>
          </a:blip>
          <a:stretch>
            <a:fillRect/>
          </a:stretch>
        </p:blipFill>
        <p:spPr>
          <a:xfrm>
            <a:off x="533400" y="990600"/>
            <a:ext cx="7607300" cy="5765800"/>
          </a:xfrm>
          <a:prstGeom prst="rect">
            <a:avLst/>
          </a:prstGeom>
          <a:ln w="12700">
            <a:miter lim="400000"/>
          </a:ln>
        </p:spPr>
      </p:pic>
      <p:sp>
        <p:nvSpPr>
          <p:cNvPr id="876" name="Shape 876"/>
          <p:cNvSpPr/>
          <p:nvPr/>
        </p:nvSpPr>
        <p:spPr>
          <a:xfrm>
            <a:off x="1892300" y="3479800"/>
            <a:ext cx="23749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chemeClr val="accent3"/>
                </a:solidFill>
                <a:latin typeface="DagnyPro-Bold"/>
                <a:ea typeface="DagnyPro-Bold"/>
                <a:cs typeface="DagnyPro-Bold"/>
                <a:sym typeface="DagnyPro-Bold"/>
              </a:defRPr>
            </a:lvl1pPr>
          </a:lstStyle>
          <a:p>
            <a:pPr/>
            <a:r>
              <a:t>cooling setpoint - 76°</a:t>
            </a:r>
          </a:p>
        </p:txBody>
      </p:sp>
      <p:sp>
        <p:nvSpPr>
          <p:cNvPr id="877" name="Shape 877"/>
          <p:cNvSpPr/>
          <p:nvPr/>
        </p:nvSpPr>
        <p:spPr>
          <a:xfrm>
            <a:off x="3079749" y="3849132"/>
            <a:ext cx="2089152" cy="1611869"/>
          </a:xfrm>
          <a:prstGeom prst="line">
            <a:avLst/>
          </a:prstGeom>
          <a:ln w="25400">
            <a:solidFill>
              <a:schemeClr val="accent3"/>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7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7" grpId="2"/>
      <p:bldP build="whole" bldLvl="1" animBg="1" rev="0" advAuto="0" spid="876" grpId="1"/>
    </p:bldLst>
  </p:timing>
</p:sld>
</file>

<file path=ppt/slides/slide4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79" name="Shape 879"/>
          <p:cNvSpPr/>
          <p:nvPr>
            <p:ph type="title"/>
          </p:nvPr>
        </p:nvSpPr>
        <p:spPr>
          <a:prstGeom prst="rect">
            <a:avLst/>
          </a:prstGeom>
        </p:spPr>
        <p:txBody>
          <a:bodyPr/>
          <a:lstStyle/>
          <a:p>
            <a:pPr/>
            <a:r>
              <a:t>Setpoint Detection</a:t>
            </a:r>
          </a:p>
        </p:txBody>
      </p:sp>
      <p:pic>
        <p:nvPicPr>
          <p:cNvPr id="880" name="image71.png"/>
          <p:cNvPicPr>
            <a:picLocks noChangeAspect="1"/>
          </p:cNvPicPr>
          <p:nvPr/>
        </p:nvPicPr>
        <p:blipFill>
          <a:blip r:embed="rId2">
            <a:extLst/>
          </a:blip>
          <a:stretch>
            <a:fillRect/>
          </a:stretch>
        </p:blipFill>
        <p:spPr>
          <a:xfrm>
            <a:off x="533400" y="990600"/>
            <a:ext cx="7607300" cy="5765800"/>
          </a:xfrm>
          <a:prstGeom prst="rect">
            <a:avLst/>
          </a:prstGeom>
          <a:ln w="12700">
            <a:miter lim="400000"/>
          </a:ln>
        </p:spPr>
      </p:pic>
      <p:sp>
        <p:nvSpPr>
          <p:cNvPr id="881" name="Shape 881"/>
          <p:cNvSpPr/>
          <p:nvPr/>
        </p:nvSpPr>
        <p:spPr>
          <a:xfrm>
            <a:off x="1371600" y="3605767"/>
            <a:ext cx="23622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chemeClr val="accent3"/>
                </a:solidFill>
                <a:latin typeface="DagnyPro-Bold"/>
                <a:ea typeface="DagnyPro-Bold"/>
                <a:cs typeface="DagnyPro-Bold"/>
                <a:sym typeface="DagnyPro-Bold"/>
              </a:defRPr>
            </a:lvl1pPr>
          </a:lstStyle>
          <a:p>
            <a:pPr/>
            <a:r>
              <a:t>cooling setpoint - 64°</a:t>
            </a:r>
          </a:p>
        </p:txBody>
      </p:sp>
      <p:sp>
        <p:nvSpPr>
          <p:cNvPr id="882" name="Shape 882"/>
          <p:cNvSpPr/>
          <p:nvPr/>
        </p:nvSpPr>
        <p:spPr>
          <a:xfrm>
            <a:off x="2552699" y="3975099"/>
            <a:ext cx="1790701" cy="1358902"/>
          </a:xfrm>
          <a:prstGeom prst="line">
            <a:avLst/>
          </a:prstGeom>
          <a:ln w="25400">
            <a:solidFill>
              <a:schemeClr val="accent3"/>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8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2" grpId="2"/>
      <p:bldP build="whole" bldLvl="1" animBg="1" rev="0" advAuto="0" spid="881" grpId="1"/>
    </p:bldLst>
  </p:timing>
</p:sld>
</file>

<file path=ppt/slides/slide4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84" name="Shape 884"/>
          <p:cNvSpPr/>
          <p:nvPr>
            <p:ph type="title"/>
          </p:nvPr>
        </p:nvSpPr>
        <p:spPr>
          <a:prstGeom prst="rect">
            <a:avLst/>
          </a:prstGeom>
        </p:spPr>
        <p:txBody>
          <a:bodyPr/>
          <a:lstStyle/>
          <a:p>
            <a:pPr/>
            <a:r>
              <a:t>Setpoint Detection</a:t>
            </a:r>
          </a:p>
        </p:txBody>
      </p:sp>
      <p:pic>
        <p:nvPicPr>
          <p:cNvPr id="885" name="image72.png"/>
          <p:cNvPicPr>
            <a:picLocks noChangeAspect="1"/>
          </p:cNvPicPr>
          <p:nvPr/>
        </p:nvPicPr>
        <p:blipFill>
          <a:blip r:embed="rId2">
            <a:extLst/>
          </a:blip>
          <a:stretch>
            <a:fillRect/>
          </a:stretch>
        </p:blipFill>
        <p:spPr>
          <a:xfrm>
            <a:off x="533404" y="1028600"/>
            <a:ext cx="7607300" cy="5689810"/>
          </a:xfrm>
          <a:prstGeom prst="rect">
            <a:avLst/>
          </a:prstGeom>
          <a:ln w="12700">
            <a:miter lim="400000"/>
          </a:ln>
        </p:spPr>
      </p:pic>
      <p:sp>
        <p:nvSpPr>
          <p:cNvPr id="886" name="Shape 886"/>
          <p:cNvSpPr/>
          <p:nvPr/>
        </p:nvSpPr>
        <p:spPr>
          <a:xfrm>
            <a:off x="4076700" y="3288267"/>
            <a:ext cx="37211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chemeClr val="accent3"/>
                </a:solidFill>
                <a:latin typeface="DagnyPro-Bold"/>
                <a:ea typeface="DagnyPro-Bold"/>
                <a:cs typeface="DagnyPro-Bold"/>
                <a:sym typeface="DagnyPro-Bold"/>
              </a:defRPr>
            </a:lvl1pPr>
          </a:lstStyle>
          <a:p>
            <a:pPr/>
            <a:r>
              <a:t>cooling setpoint - 79°</a:t>
            </a:r>
          </a:p>
        </p:txBody>
      </p:sp>
      <p:sp>
        <p:nvSpPr>
          <p:cNvPr id="887" name="Shape 887"/>
          <p:cNvSpPr/>
          <p:nvPr/>
        </p:nvSpPr>
        <p:spPr>
          <a:xfrm flipH="1">
            <a:off x="5448300" y="3657599"/>
            <a:ext cx="488951" cy="1587502"/>
          </a:xfrm>
          <a:prstGeom prst="line">
            <a:avLst/>
          </a:prstGeom>
          <a:ln w="25400">
            <a:solidFill>
              <a:schemeClr val="accent3"/>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888" name="Shape 888"/>
          <p:cNvSpPr/>
          <p:nvPr/>
        </p:nvSpPr>
        <p:spPr>
          <a:xfrm>
            <a:off x="1219200" y="5701267"/>
            <a:ext cx="37211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0000"/>
                </a:solidFill>
                <a:latin typeface="DagnyPro-Bold"/>
                <a:ea typeface="DagnyPro-Bold"/>
                <a:cs typeface="DagnyPro-Bold"/>
                <a:sym typeface="DagnyPro-Bold"/>
              </a:defRPr>
            </a:lvl1pPr>
          </a:lstStyle>
          <a:p>
            <a:pPr/>
            <a:r>
              <a:t>heating setpoint - 62°</a:t>
            </a:r>
          </a:p>
        </p:txBody>
      </p:sp>
      <p:sp>
        <p:nvSpPr>
          <p:cNvPr id="889" name="Shape 889"/>
          <p:cNvSpPr/>
          <p:nvPr/>
        </p:nvSpPr>
        <p:spPr>
          <a:xfrm flipV="1">
            <a:off x="3079750" y="5308601"/>
            <a:ext cx="1035051" cy="392667"/>
          </a:xfrm>
          <a:prstGeom prst="line">
            <a:avLst/>
          </a:prstGeom>
          <a:ln w="25400">
            <a:solidFill>
              <a:srgbClr val="FF00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8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8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88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8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8" grpId="4"/>
      <p:bldP build="whole" bldLvl="1" animBg="1" rev="0" advAuto="0" spid="889" grpId="3"/>
      <p:bldP build="whole" bldLvl="1" animBg="1" rev="0" advAuto="0" spid="886" grpId="1"/>
      <p:bldP build="whole" bldLvl="1" animBg="1" rev="0" advAuto="0" spid="887" grpId="2"/>
    </p:bldLst>
  </p:timing>
</p:sld>
</file>

<file path=ppt/slides/slide4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91" name="Shape 891"/>
          <p:cNvSpPr/>
          <p:nvPr>
            <p:ph type="title"/>
          </p:nvPr>
        </p:nvSpPr>
        <p:spPr>
          <a:prstGeom prst="rect">
            <a:avLst/>
          </a:prstGeom>
        </p:spPr>
        <p:txBody>
          <a:bodyPr/>
          <a:lstStyle/>
          <a:p>
            <a:pPr/>
            <a:r>
              <a:t>Setpoint Detection – Hourly Analysis</a:t>
            </a:r>
          </a:p>
        </p:txBody>
      </p:sp>
      <p:pic>
        <p:nvPicPr>
          <p:cNvPr id="892" name="image73.png" descr="setpoint_plot_4.png"/>
          <p:cNvPicPr>
            <a:picLocks noChangeAspect="1"/>
          </p:cNvPicPr>
          <p:nvPr/>
        </p:nvPicPr>
        <p:blipFill>
          <a:blip r:embed="rId2">
            <a:extLst/>
          </a:blip>
          <a:srcRect l="0" t="14421" r="7980" b="0"/>
          <a:stretch>
            <a:fillRect/>
          </a:stretch>
        </p:blipFill>
        <p:spPr>
          <a:xfrm>
            <a:off x="533403" y="990600"/>
            <a:ext cx="6968668" cy="5562600"/>
          </a:xfrm>
          <a:prstGeom prst="rect">
            <a:avLst/>
          </a:prstGeom>
          <a:ln w="12700">
            <a:miter lim="400000"/>
          </a:ln>
        </p:spPr>
      </p:pic>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94" name="Shape 894"/>
          <p:cNvSpPr/>
          <p:nvPr>
            <p:ph type="title"/>
          </p:nvPr>
        </p:nvSpPr>
        <p:spPr>
          <a:prstGeom prst="rect">
            <a:avLst/>
          </a:prstGeom>
        </p:spPr>
        <p:txBody>
          <a:bodyPr/>
          <a:lstStyle/>
          <a:p>
            <a:pPr/>
            <a:r>
              <a:t>Setpoint Detection – Hourly Analysis</a:t>
            </a:r>
          </a:p>
        </p:txBody>
      </p:sp>
      <p:sp>
        <p:nvSpPr>
          <p:cNvPr id="895" name="Shape 895"/>
          <p:cNvSpPr/>
          <p:nvPr>
            <p:ph type="sldNum" sz="quarter" idx="2"/>
          </p:nvPr>
        </p:nvSpPr>
        <p:spPr>
          <a:xfrm>
            <a:off x="8904363" y="6559867"/>
            <a:ext cx="163437"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96" name="image74.png"/>
          <p:cNvPicPr>
            <a:picLocks noChangeAspect="1"/>
          </p:cNvPicPr>
          <p:nvPr/>
        </p:nvPicPr>
        <p:blipFill>
          <a:blip r:embed="rId2">
            <a:extLst/>
          </a:blip>
          <a:stretch>
            <a:fillRect/>
          </a:stretch>
        </p:blipFill>
        <p:spPr>
          <a:xfrm>
            <a:off x="1028700" y="965200"/>
            <a:ext cx="6972300" cy="5511800"/>
          </a:xfrm>
          <a:prstGeom prst="rect">
            <a:avLst/>
          </a:prstGeom>
          <a:ln w="12700">
            <a:miter lim="400000"/>
          </a:ln>
        </p:spPr>
      </p:pic>
      <p:sp>
        <p:nvSpPr>
          <p:cNvPr id="897" name="Shape 897"/>
          <p:cNvSpPr/>
          <p:nvPr/>
        </p:nvSpPr>
        <p:spPr>
          <a:xfrm>
            <a:off x="1524000" y="4724400"/>
            <a:ext cx="5486400"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solidFill>
                  <a:srgbClr val="FFFFFF"/>
                </a:solidFill>
                <a:latin typeface="DagnyPro-Bold"/>
                <a:ea typeface="DagnyPro-Bold"/>
                <a:cs typeface="DagnyPro-Bold"/>
                <a:sym typeface="DagnyPro-Bold"/>
              </a:defRPr>
            </a:lvl1pPr>
          </a:lstStyle>
          <a:p>
            <a:pPr/>
            <a:r>
              <a:t>For any given temperature and hour of the day, what percentage of total usage is due to cooling?</a:t>
            </a:r>
          </a:p>
        </p:txBody>
      </p:sp>
      <p:pic>
        <p:nvPicPr>
          <p:cNvPr id="898" name="image75.png" descr="setpoint_plot_3.png"/>
          <p:cNvPicPr>
            <a:picLocks noChangeAspect="1"/>
          </p:cNvPicPr>
          <p:nvPr/>
        </p:nvPicPr>
        <p:blipFill>
          <a:blip r:embed="rId3">
            <a:extLst/>
          </a:blip>
          <a:srcRect l="8632" t="40986" r="10749" b="31120"/>
          <a:stretch>
            <a:fillRect/>
          </a:stretch>
        </p:blipFill>
        <p:spPr>
          <a:xfrm>
            <a:off x="1181100" y="2717801"/>
            <a:ext cx="6029908" cy="1790701"/>
          </a:xfrm>
          <a:prstGeom prst="rect">
            <a:avLst/>
          </a:prstGeom>
          <a:ln w="12700">
            <a:miter lim="400000"/>
          </a:ln>
        </p:spPr>
      </p:pic>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900" name="Shape 900"/>
          <p:cNvSpPr/>
          <p:nvPr>
            <p:ph type="title"/>
          </p:nvPr>
        </p:nvSpPr>
        <p:spPr>
          <a:xfrm>
            <a:off x="324947" y="1751"/>
            <a:ext cx="8534401" cy="990601"/>
          </a:xfrm>
          <a:prstGeom prst="rect">
            <a:avLst/>
          </a:prstGeom>
        </p:spPr>
        <p:txBody>
          <a:bodyPr/>
          <a:lstStyle>
            <a:lvl1pPr>
              <a:lnSpc>
                <a:spcPct val="100000"/>
              </a:lnSpc>
              <a:defRPr sz="2800">
                <a:solidFill>
                  <a:schemeClr val="accent2"/>
                </a:solidFill>
                <a:latin typeface="+mj-lt"/>
                <a:ea typeface="+mj-ea"/>
                <a:cs typeface="+mj-cs"/>
                <a:sym typeface="Arial"/>
              </a:defRPr>
            </a:lvl1pPr>
          </a:lstStyle>
          <a:p>
            <a:pPr/>
            <a:r>
              <a:t>Setpoint Detection – hourly analysis</a:t>
            </a:r>
          </a:p>
        </p:txBody>
      </p:sp>
      <p:sp>
        <p:nvSpPr>
          <p:cNvPr id="901" name="Shape 901"/>
          <p:cNvSpPr/>
          <p:nvPr>
            <p:ph type="sldNum" sz="quarter" idx="2"/>
          </p:nvPr>
        </p:nvSpPr>
        <p:spPr>
          <a:xfrm>
            <a:off x="8904363" y="6567671"/>
            <a:ext cx="163437" cy="177433"/>
          </a:xfrm>
          <a:prstGeom prst="rect">
            <a:avLst/>
          </a:prstGeom>
          <a:extLst>
            <a:ext uri="{C572A759-6A51-4108-AA02-DFA0A04FC94B}">
              <ma14:wrappingTextBoxFlag xmlns:ma14="http://schemas.microsoft.com/office/mac/drawingml/2011/main" val="1"/>
            </a:ext>
          </a:extLst>
        </p:spPr>
        <p:txBody>
          <a:bodyPr/>
          <a:lstStyle>
            <a:lvl1pPr>
              <a:defRPr>
                <a:latin typeface="+mj-lt"/>
                <a:ea typeface="+mj-ea"/>
                <a:cs typeface="+mj-cs"/>
                <a:sym typeface="Arial"/>
              </a:defRPr>
            </a:lvl1pPr>
          </a:lstStyle>
          <a:p>
            <a:pPr/>
            <a:fld id="{86CB4B4D-7CA3-9044-876B-883B54F8677D}" type="slidenum"/>
          </a:p>
        </p:txBody>
      </p:sp>
      <p:pic>
        <p:nvPicPr>
          <p:cNvPr id="902" name="image76.png"/>
          <p:cNvPicPr>
            <a:picLocks noChangeAspect="1"/>
          </p:cNvPicPr>
          <p:nvPr/>
        </p:nvPicPr>
        <p:blipFill>
          <a:blip r:embed="rId2">
            <a:extLst/>
          </a:blip>
          <a:stretch>
            <a:fillRect/>
          </a:stretch>
        </p:blipFill>
        <p:spPr>
          <a:xfrm>
            <a:off x="1079500" y="990600"/>
            <a:ext cx="6972300" cy="5511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250">
        <p:dissolve/>
      </p:transition>
    </mc:Choice>
    <mc:Fallback>
      <p:transition spd="fast">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904" name="Shape 904"/>
          <p:cNvSpPr/>
          <p:nvPr>
            <p:ph type="title"/>
          </p:nvPr>
        </p:nvSpPr>
        <p:spPr>
          <a:prstGeom prst="rect">
            <a:avLst/>
          </a:prstGeom>
        </p:spPr>
        <p:txBody>
          <a:bodyPr/>
          <a:lstStyle/>
          <a:p>
            <a:pPr/>
            <a:r>
              <a:t>Accurate Disaggregation</a:t>
            </a:r>
          </a:p>
        </p:txBody>
      </p:sp>
      <p:pic>
        <p:nvPicPr>
          <p:cNvPr id="905" name="image65.png" descr="Screen Shot 2015-01-27 at 11.04.51 AM.png"/>
          <p:cNvPicPr>
            <a:picLocks noChangeAspect="1"/>
          </p:cNvPicPr>
          <p:nvPr/>
        </p:nvPicPr>
        <p:blipFill>
          <a:blip r:embed="rId2">
            <a:extLst/>
          </a:blip>
          <a:stretch>
            <a:fillRect/>
          </a:stretch>
        </p:blipFill>
        <p:spPr>
          <a:xfrm>
            <a:off x="3276603" y="1257300"/>
            <a:ext cx="5699760" cy="5029200"/>
          </a:xfrm>
          <a:prstGeom prst="rect">
            <a:avLst/>
          </a:prstGeom>
          <a:ln w="12700">
            <a:miter lim="400000"/>
          </a:ln>
        </p:spPr>
      </p:pic>
      <p:sp>
        <p:nvSpPr>
          <p:cNvPr id="906" name="Shape 906"/>
          <p:cNvSpPr/>
          <p:nvPr/>
        </p:nvSpPr>
        <p:spPr>
          <a:xfrm>
            <a:off x="2209800" y="3200400"/>
            <a:ext cx="990600" cy="1066800"/>
          </a:xfrm>
          <a:prstGeom prst="rightArrow">
            <a:avLst>
              <a:gd name="adj1" fmla="val 50000"/>
              <a:gd name="adj2" fmla="val 50000"/>
            </a:avLst>
          </a:prstGeom>
          <a:solidFill>
            <a:schemeClr val="accent2"/>
          </a:solidFill>
          <a:ln>
            <a:solidFill>
              <a:srgbClr val="0084C8"/>
            </a:solidFill>
          </a:ln>
          <a:effectLst>
            <a:outerShdw sx="100000" sy="100000" kx="0" ky="0" algn="b" rotWithShape="0" blurRad="38100" dist="23000" dir="5400000">
              <a:srgbClr val="000000">
                <a:alpha val="35000"/>
              </a:srgbClr>
            </a:outerShdw>
          </a:effectLst>
        </p:spPr>
        <p:txBody>
          <a:bodyPr lIns="45719" rIns="45719" anchor="ctr"/>
          <a:lstStyle/>
          <a:p>
            <a:pPr>
              <a:defRPr>
                <a:solidFill>
                  <a:srgbClr val="FFFFFF"/>
                </a:solidFill>
              </a:defRPr>
            </a:pPr>
          </a:p>
        </p:txBody>
      </p:sp>
      <p:pic>
        <p:nvPicPr>
          <p:cNvPr id="907" name="image74.png"/>
          <p:cNvPicPr>
            <a:picLocks noChangeAspect="1"/>
          </p:cNvPicPr>
          <p:nvPr/>
        </p:nvPicPr>
        <p:blipFill>
          <a:blip r:embed="rId3">
            <a:extLst/>
          </a:blip>
          <a:stretch>
            <a:fillRect/>
          </a:stretch>
        </p:blipFill>
        <p:spPr>
          <a:xfrm>
            <a:off x="228600" y="2999283"/>
            <a:ext cx="1828800" cy="1445718"/>
          </a:xfrm>
          <a:prstGeom prst="rect">
            <a:avLst/>
          </a:prstGeom>
          <a:ln w="12700">
            <a:miter lim="400000"/>
          </a:ln>
        </p:spPr>
      </p:pic>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909" name="Shape 909"/>
          <p:cNvSpPr/>
          <p:nvPr>
            <p:ph type="title"/>
          </p:nvPr>
        </p:nvSpPr>
        <p:spPr>
          <a:prstGeom prst="rect">
            <a:avLst/>
          </a:prstGeom>
        </p:spPr>
        <p:txBody>
          <a:bodyPr/>
          <a:lstStyle/>
          <a:p>
            <a:pPr/>
            <a:r>
              <a:t>Tip Targeting</a:t>
            </a:r>
          </a:p>
        </p:txBody>
      </p:sp>
      <p:pic>
        <p:nvPicPr>
          <p:cNvPr id="910" name="image73.png"/>
          <p:cNvPicPr>
            <a:picLocks noChangeAspect="1"/>
          </p:cNvPicPr>
          <p:nvPr/>
        </p:nvPicPr>
        <p:blipFill>
          <a:blip r:embed="rId3">
            <a:extLst/>
          </a:blip>
          <a:srcRect l="0" t="12548" r="0" b="0"/>
          <a:stretch>
            <a:fillRect/>
          </a:stretch>
        </p:blipFill>
        <p:spPr>
          <a:xfrm>
            <a:off x="253617" y="3048000"/>
            <a:ext cx="1651383" cy="1239536"/>
          </a:xfrm>
          <a:prstGeom prst="rect">
            <a:avLst/>
          </a:prstGeom>
          <a:ln w="12700">
            <a:miter lim="400000"/>
          </a:ln>
        </p:spPr>
      </p:pic>
      <p:pic>
        <p:nvPicPr>
          <p:cNvPr id="911" name="image77.png" descr="Screen Shot 2015-01-30 at 2.29.08 PM.png"/>
          <p:cNvPicPr>
            <a:picLocks noChangeAspect="1"/>
          </p:cNvPicPr>
          <p:nvPr/>
        </p:nvPicPr>
        <p:blipFill>
          <a:blip r:embed="rId4">
            <a:extLst/>
          </a:blip>
          <a:stretch>
            <a:fillRect/>
          </a:stretch>
        </p:blipFill>
        <p:spPr>
          <a:xfrm>
            <a:off x="2592391" y="2374900"/>
            <a:ext cx="6500814" cy="2667000"/>
          </a:xfrm>
          <a:prstGeom prst="rect">
            <a:avLst/>
          </a:prstGeom>
          <a:ln w="12700">
            <a:miter lim="400000"/>
          </a:ln>
        </p:spPr>
      </p:pic>
      <p:sp>
        <p:nvSpPr>
          <p:cNvPr id="912" name="Shape 912"/>
          <p:cNvSpPr/>
          <p:nvPr/>
        </p:nvSpPr>
        <p:spPr>
          <a:xfrm>
            <a:off x="1981204" y="3352800"/>
            <a:ext cx="566058" cy="609600"/>
          </a:xfrm>
          <a:prstGeom prst="rightArrow">
            <a:avLst>
              <a:gd name="adj1" fmla="val 50000"/>
              <a:gd name="adj2" fmla="val 50000"/>
            </a:avLst>
          </a:prstGeom>
          <a:solidFill>
            <a:schemeClr val="accent2"/>
          </a:solidFill>
          <a:ln>
            <a:solidFill>
              <a:srgbClr val="0084C8"/>
            </a:solidFill>
          </a:ln>
          <a:effectLst>
            <a:outerShdw sx="100000" sy="100000" kx="0" ky="0" algn="b" rotWithShape="0" blurRad="38100" dist="23000" dir="5400000">
              <a:srgbClr val="000000">
                <a:alpha val="35000"/>
              </a:srgbClr>
            </a:outerShdw>
          </a:effectLst>
        </p:spPr>
        <p:txBody>
          <a:bodyPr lIns="45719" rIns="45719" anchor="ctr"/>
          <a:lstStyle/>
          <a:p>
            <a:pPr>
              <a:defRPr>
                <a:solidFill>
                  <a:srgbClr val="FFFFFF"/>
                </a:solidFill>
              </a:defRPr>
            </a:pPr>
          </a:p>
        </p:txBody>
      </p:sp>
      <p:grpSp>
        <p:nvGrpSpPr>
          <p:cNvPr id="915" name="Group 915"/>
          <p:cNvGrpSpPr/>
          <p:nvPr/>
        </p:nvGrpSpPr>
        <p:grpSpPr>
          <a:xfrm>
            <a:off x="7620000" y="2425700"/>
            <a:ext cx="1531685" cy="1295400"/>
            <a:chOff x="0" y="0"/>
            <a:chExt cx="1531684" cy="1295400"/>
          </a:xfrm>
        </p:grpSpPr>
        <p:sp>
          <p:nvSpPr>
            <p:cNvPr id="913" name="Shape 913"/>
            <p:cNvSpPr/>
            <p:nvPr/>
          </p:nvSpPr>
          <p:spPr>
            <a:xfrm flipH="1">
              <a:off x="0" y="0"/>
              <a:ext cx="1371601"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0"/>
                  </a:lnTo>
                  <a:lnTo>
                    <a:pt x="0" y="21600"/>
                  </a:lnTo>
                  <a:close/>
                </a:path>
              </a:pathLst>
            </a:custGeom>
            <a:solidFill>
              <a:schemeClr val="accent4"/>
            </a:solidFill>
            <a:ln w="9525" cap="flat">
              <a:solidFill>
                <a:srgbClr val="0084C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914" name="Shape 914"/>
            <p:cNvSpPr/>
            <p:nvPr/>
          </p:nvSpPr>
          <p:spPr>
            <a:xfrm rot="2549136">
              <a:off x="374604" y="392590"/>
              <a:ext cx="1153215"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DagnyPro-Bold"/>
                  <a:ea typeface="DagnyPro-Bold"/>
                  <a:cs typeface="DagnyPro-Bold"/>
                  <a:sym typeface="DagnyPro-Bold"/>
                </a:defRPr>
              </a:lvl1pPr>
            </a:lstStyle>
            <a:p>
              <a:pPr/>
              <a:r>
                <a:t>vision</a:t>
              </a:r>
            </a:p>
          </p:txBody>
        </p:sp>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Num" sz="quarter" idx="2"/>
          </p:nvPr>
        </p:nvSpPr>
        <p:spPr>
          <a:xfrm>
            <a:off x="8914218" y="6559867"/>
            <a:ext cx="153582"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5" name="Shape 305"/>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Standard machine learning setting</a:t>
            </a:r>
          </a:p>
        </p:txBody>
      </p:sp>
      <p:sp>
        <p:nvSpPr>
          <p:cNvPr id="306" name="Shape 306"/>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307" name="Shape 307"/>
          <p:cNvSpPr/>
          <p:nvPr>
            <p:ph type="body" idx="1"/>
          </p:nvPr>
        </p:nvSpPr>
        <p:spPr>
          <a:xfrm>
            <a:off x="493776" y="1111250"/>
            <a:ext cx="8229601" cy="5048250"/>
          </a:xfrm>
          <a:prstGeom prst="rect">
            <a:avLst/>
          </a:prstGeom>
        </p:spPr>
        <p:txBody>
          <a:bodyPr/>
          <a:lstStyle>
            <a:lvl1pPr>
              <a:spcBef>
                <a:spcPts val="1300"/>
              </a:spcBef>
              <a:defRPr sz="2300"/>
            </a:lvl1pPr>
            <a:lvl2pPr marL="692150" indent="-234950">
              <a:spcBef>
                <a:spcPts val="400"/>
              </a:spcBef>
              <a:buFontTx/>
            </a:lvl2pPr>
          </a:lstStyle>
          <a:p>
            <a:pPr/>
            <a:r>
              <a:t>Want to estimate some value: </a:t>
            </a:r>
          </a:p>
          <a:p>
            <a:pPr lvl="1"/>
            <a:r>
              <a:t>Does this household use GAS or ELECTRIC heat?</a:t>
            </a:r>
          </a:p>
        </p:txBody>
      </p:sp>
      <p:pic>
        <p:nvPicPr>
          <p:cNvPr id="308" name="image16.jpg" descr="Electric_Heater.jpg"/>
          <p:cNvPicPr>
            <a:picLocks noChangeAspect="1"/>
          </p:cNvPicPr>
          <p:nvPr/>
        </p:nvPicPr>
        <p:blipFill>
          <a:blip r:embed="rId3">
            <a:extLst/>
          </a:blip>
          <a:srcRect l="0" t="8333" r="0" b="12500"/>
          <a:stretch>
            <a:fillRect/>
          </a:stretch>
        </p:blipFill>
        <p:spPr>
          <a:xfrm>
            <a:off x="4279901" y="2482848"/>
            <a:ext cx="1532021" cy="1212852"/>
          </a:xfrm>
          <a:prstGeom prst="rect">
            <a:avLst/>
          </a:prstGeom>
          <a:ln w="12700">
            <a:miter lim="400000"/>
          </a:ln>
        </p:spPr>
      </p:pic>
      <p:pic>
        <p:nvPicPr>
          <p:cNvPr id="309" name="image17.jpg" descr="gas_furnace.jpg"/>
          <p:cNvPicPr>
            <a:picLocks noChangeAspect="1"/>
          </p:cNvPicPr>
          <p:nvPr/>
        </p:nvPicPr>
        <p:blipFill>
          <a:blip r:embed="rId4">
            <a:extLst/>
          </a:blip>
          <a:srcRect l="10835" t="8539" r="16657" b="0"/>
          <a:stretch>
            <a:fillRect/>
          </a:stretch>
        </p:blipFill>
        <p:spPr>
          <a:xfrm>
            <a:off x="6140449" y="2406650"/>
            <a:ext cx="1043481" cy="1670051"/>
          </a:xfrm>
          <a:prstGeom prst="rect">
            <a:avLst/>
          </a:prstGeom>
          <a:ln w="12700">
            <a:miter lim="400000"/>
          </a:ln>
        </p:spPr>
      </p:pic>
      <p:pic>
        <p:nvPicPr>
          <p:cNvPr id="310" name="image20.png" descr="1-1.png"/>
          <p:cNvPicPr>
            <a:picLocks noChangeAspect="1"/>
          </p:cNvPicPr>
          <p:nvPr/>
        </p:nvPicPr>
        <p:blipFill>
          <a:blip r:embed="rId5">
            <a:extLst/>
          </a:blip>
          <a:stretch>
            <a:fillRect/>
          </a:stretch>
        </p:blipFill>
        <p:spPr>
          <a:xfrm>
            <a:off x="1978825" y="2016925"/>
            <a:ext cx="2047075" cy="2047075"/>
          </a:xfrm>
          <a:prstGeom prst="rect">
            <a:avLst/>
          </a:prstGeom>
          <a:ln w="12700">
            <a:miter lim="400000"/>
          </a:ln>
        </p:spPr>
      </p:pic>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919" name="Shape 919"/>
          <p:cNvSpPr/>
          <p:nvPr>
            <p:ph type="title"/>
          </p:nvPr>
        </p:nvSpPr>
        <p:spPr>
          <a:prstGeom prst="rect">
            <a:avLst/>
          </a:prstGeom>
        </p:spPr>
        <p:txBody>
          <a:bodyPr/>
          <a:lstStyle/>
          <a:p>
            <a:pPr/>
            <a:r>
              <a:t>Household Targeting For DR Event</a:t>
            </a:r>
          </a:p>
        </p:txBody>
      </p:sp>
      <p:grpSp>
        <p:nvGrpSpPr>
          <p:cNvPr id="938" name="Group 938"/>
          <p:cNvGrpSpPr/>
          <p:nvPr/>
        </p:nvGrpSpPr>
        <p:grpSpPr>
          <a:xfrm>
            <a:off x="2743199" y="1036206"/>
            <a:ext cx="6172202" cy="5085196"/>
            <a:chOff x="0" y="0"/>
            <a:chExt cx="6172200" cy="5085195"/>
          </a:xfrm>
        </p:grpSpPr>
        <p:grpSp>
          <p:nvGrpSpPr>
            <p:cNvPr id="936" name="Group 936"/>
            <p:cNvGrpSpPr/>
            <p:nvPr/>
          </p:nvGrpSpPr>
          <p:grpSpPr>
            <a:xfrm>
              <a:off x="-1" y="0"/>
              <a:ext cx="6172202" cy="5085196"/>
              <a:chOff x="0" y="0"/>
              <a:chExt cx="6172200" cy="5085195"/>
            </a:xfrm>
          </p:grpSpPr>
          <p:pic>
            <p:nvPicPr>
              <p:cNvPr id="920" name="image78.png" descr="Screen Shot 2013-01-22 at 11.58.48 AM.png"/>
              <p:cNvPicPr>
                <a:picLocks noChangeAspect="1"/>
              </p:cNvPicPr>
              <p:nvPr/>
            </p:nvPicPr>
            <p:blipFill>
              <a:blip r:embed="rId3">
                <a:alphaModFix amt="61000"/>
                <a:extLst/>
              </a:blip>
              <a:srcRect l="28917" t="28061" r="4710" b="8175"/>
              <a:stretch>
                <a:fillRect/>
              </a:stretch>
            </p:blipFill>
            <p:spPr>
              <a:xfrm>
                <a:off x="0" y="0"/>
                <a:ext cx="6172201" cy="5085196"/>
              </a:xfrm>
              <a:prstGeom prst="rect">
                <a:avLst/>
              </a:prstGeom>
              <a:ln w="12700" cap="flat">
                <a:noFill/>
                <a:miter lim="400000"/>
              </a:ln>
              <a:effectLst/>
            </p:spPr>
          </p:pic>
          <p:grpSp>
            <p:nvGrpSpPr>
              <p:cNvPr id="923" name="Group 923"/>
              <p:cNvGrpSpPr/>
              <p:nvPr/>
            </p:nvGrpSpPr>
            <p:grpSpPr>
              <a:xfrm>
                <a:off x="1011370" y="992918"/>
                <a:ext cx="2090009" cy="886752"/>
                <a:chOff x="0" y="0"/>
                <a:chExt cx="2090008" cy="886751"/>
              </a:xfrm>
            </p:grpSpPr>
            <p:sp>
              <p:nvSpPr>
                <p:cNvPr id="921" name="Shape 921"/>
                <p:cNvSpPr/>
                <p:nvPr/>
              </p:nvSpPr>
              <p:spPr>
                <a:xfrm>
                  <a:off x="0" y="0"/>
                  <a:ext cx="2090009" cy="886752"/>
                </a:xfrm>
                <a:prstGeom prst="roundRect">
                  <a:avLst>
                    <a:gd name="adj" fmla="val 8410"/>
                  </a:avLst>
                </a:prstGeom>
                <a:solidFill>
                  <a:schemeClr val="accent4"/>
                </a:solidFill>
                <a:ln w="12700" cap="flat">
                  <a:noFill/>
                  <a:miter lim="400000"/>
                </a:ln>
                <a:effectLst/>
              </p:spPr>
              <p:txBody>
                <a:bodyPr wrap="square" lIns="45719" tIns="45719" rIns="45719" bIns="45719" numCol="1" anchor="t">
                  <a:noAutofit/>
                </a:bodyPr>
                <a:lstStyle/>
                <a:p>
                  <a:pPr algn="l">
                    <a:lnSpc>
                      <a:spcPct val="110000"/>
                    </a:lnSpc>
                    <a:defRPr sz="1400">
                      <a:solidFill>
                        <a:srgbClr val="CCFFCC"/>
                      </a:solidFill>
                    </a:defRPr>
                  </a:pPr>
                </a:p>
              </p:txBody>
            </p:sp>
            <p:sp>
              <p:nvSpPr>
                <p:cNvPr id="922" name="Shape 922"/>
                <p:cNvSpPr/>
                <p:nvPr/>
              </p:nvSpPr>
              <p:spPr>
                <a:xfrm>
                  <a:off x="197119" y="21841"/>
                  <a:ext cx="1695771" cy="7404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nSpc>
                      <a:spcPct val="110000"/>
                    </a:lnSpc>
                    <a:defRPr sz="1200">
                      <a:solidFill>
                        <a:srgbClr val="FFFFFF"/>
                      </a:solidFill>
                    </a:defRPr>
                  </a:pPr>
                  <a:r>
                    <a:t>Setpoint: 	   </a:t>
                  </a:r>
                  <a:r>
                    <a:rPr sz="1400"/>
                    <a:t>74</a:t>
                  </a:r>
                  <a:r>
                    <a:rPr sz="1400">
                      <a:latin typeface="DagnyPro-Bold"/>
                      <a:ea typeface="DagnyPro-Bold"/>
                      <a:cs typeface="DagnyPro-Bold"/>
                      <a:sym typeface="DagnyPro-Bold"/>
                    </a:rPr>
                    <a:t>°</a:t>
                  </a:r>
                  <a:endParaRPr>
                    <a:latin typeface="DagnyPro-Bold"/>
                    <a:ea typeface="DagnyPro-Bold"/>
                    <a:cs typeface="DagnyPro-Bold"/>
                    <a:sym typeface="DagnyPro-Bold"/>
                  </a:endParaRPr>
                </a:p>
                <a:p>
                  <a:pPr>
                    <a:lnSpc>
                      <a:spcPct val="110000"/>
                    </a:lnSpc>
                    <a:defRPr sz="1200">
                      <a:solidFill>
                        <a:srgbClr val="CCFFCC"/>
                      </a:solidFill>
                    </a:defRPr>
                  </a:pPr>
                  <a:r>
                    <a:t>Event savings: 3 kWh</a:t>
                  </a:r>
                </a:p>
                <a:p>
                  <a:pPr algn="l">
                    <a:lnSpc>
                      <a:spcPct val="110000"/>
                    </a:lnSpc>
                    <a:defRPr sz="1200">
                      <a:solidFill>
                        <a:srgbClr val="CCFFCC"/>
                      </a:solidFill>
                    </a:defRPr>
                  </a:pPr>
                  <a:r>
                    <a:t>DR:                 </a:t>
                  </a:r>
                  <a:r>
                    <a:rPr sz="1400"/>
                    <a:t>MAYBE</a:t>
                  </a:r>
                </a:p>
              </p:txBody>
            </p:sp>
          </p:grpSp>
          <p:pic>
            <p:nvPicPr>
              <p:cNvPr id="924" name="image79.pdf"/>
              <p:cNvPicPr>
                <a:picLocks noChangeAspect="1"/>
              </p:cNvPicPr>
              <p:nvPr/>
            </p:nvPicPr>
            <p:blipFill>
              <a:blip r:embed="rId4">
                <a:extLst/>
              </a:blip>
              <a:stretch>
                <a:fillRect/>
              </a:stretch>
            </p:blipFill>
            <p:spPr>
              <a:xfrm>
                <a:off x="1833346" y="2148209"/>
                <a:ext cx="570357" cy="570357"/>
              </a:xfrm>
              <a:prstGeom prst="rect">
                <a:avLst/>
              </a:prstGeom>
              <a:ln w="12700" cap="flat">
                <a:noFill/>
                <a:miter lim="400000"/>
              </a:ln>
              <a:effectLst/>
            </p:spPr>
          </p:pic>
          <p:sp>
            <p:nvSpPr>
              <p:cNvPr id="925" name="Shape 925"/>
              <p:cNvSpPr/>
              <p:nvPr/>
            </p:nvSpPr>
            <p:spPr>
              <a:xfrm rot="10800000">
                <a:off x="2242489" y="1877441"/>
                <a:ext cx="336110" cy="35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p>
                <a:pPr>
                  <a:defRPr>
                    <a:solidFill>
                      <a:srgbClr val="FFFFFF"/>
                    </a:solidFill>
                    <a:latin typeface="Tahoma"/>
                    <a:ea typeface="Tahoma"/>
                    <a:cs typeface="Tahoma"/>
                    <a:sym typeface="Tahoma"/>
                  </a:defRPr>
                </a:pPr>
              </a:p>
            </p:txBody>
          </p:sp>
          <p:pic>
            <p:nvPicPr>
              <p:cNvPr id="926" name="image79.pdf"/>
              <p:cNvPicPr>
                <a:picLocks noChangeAspect="1"/>
              </p:cNvPicPr>
              <p:nvPr/>
            </p:nvPicPr>
            <p:blipFill>
              <a:blip r:embed="rId4">
                <a:extLst/>
              </a:blip>
              <a:stretch>
                <a:fillRect/>
              </a:stretch>
            </p:blipFill>
            <p:spPr>
              <a:xfrm>
                <a:off x="4664808" y="3268591"/>
                <a:ext cx="570357" cy="570357"/>
              </a:xfrm>
              <a:prstGeom prst="rect">
                <a:avLst/>
              </a:prstGeom>
              <a:ln w="12700" cap="flat">
                <a:noFill/>
                <a:miter lim="400000"/>
              </a:ln>
              <a:effectLst/>
            </p:spPr>
          </p:pic>
          <p:sp>
            <p:nvSpPr>
              <p:cNvPr id="927" name="Shape 927"/>
              <p:cNvSpPr/>
              <p:nvPr/>
            </p:nvSpPr>
            <p:spPr>
              <a:xfrm rot="10800000">
                <a:off x="5224986" y="3048166"/>
                <a:ext cx="336110" cy="35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828282"/>
              </a:solidFill>
              <a:ln w="12700" cap="flat">
                <a:noFill/>
                <a:miter lim="400000"/>
              </a:ln>
              <a:effectLst/>
            </p:spPr>
            <p:txBody>
              <a:bodyPr wrap="square" lIns="45719" tIns="45719" rIns="45719" bIns="45719" numCol="1" anchor="ctr">
                <a:noAutofit/>
              </a:bodyPr>
              <a:lstStyle/>
              <a:p>
                <a:pPr>
                  <a:defRPr>
                    <a:solidFill>
                      <a:srgbClr val="FFFFFF"/>
                    </a:solidFill>
                    <a:latin typeface="Tahoma"/>
                    <a:ea typeface="Tahoma"/>
                    <a:cs typeface="Tahoma"/>
                    <a:sym typeface="Tahoma"/>
                  </a:defRPr>
                </a:pPr>
              </a:p>
            </p:txBody>
          </p:sp>
          <p:sp>
            <p:nvSpPr>
              <p:cNvPr id="928" name="Shape 928"/>
              <p:cNvSpPr/>
              <p:nvPr/>
            </p:nvSpPr>
            <p:spPr>
              <a:xfrm rot="5400000">
                <a:off x="3106484" y="4087035"/>
                <a:ext cx="336111" cy="35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FFFFFF"/>
                    </a:solidFill>
                    <a:latin typeface="Tahoma"/>
                    <a:ea typeface="Tahoma"/>
                    <a:cs typeface="Tahoma"/>
                    <a:sym typeface="Tahoma"/>
                  </a:defRPr>
                </a:pPr>
              </a:p>
            </p:txBody>
          </p:sp>
          <p:pic>
            <p:nvPicPr>
              <p:cNvPr id="929" name="image79.pdf"/>
              <p:cNvPicPr>
                <a:picLocks noChangeAspect="1"/>
              </p:cNvPicPr>
              <p:nvPr/>
            </p:nvPicPr>
            <p:blipFill>
              <a:blip r:embed="rId4">
                <a:extLst/>
              </a:blip>
              <a:stretch>
                <a:fillRect/>
              </a:stretch>
            </p:blipFill>
            <p:spPr>
              <a:xfrm>
                <a:off x="3534272" y="4001906"/>
                <a:ext cx="570357" cy="570357"/>
              </a:xfrm>
              <a:prstGeom prst="rect">
                <a:avLst/>
              </a:prstGeom>
              <a:ln w="12700" cap="flat">
                <a:noFill/>
                <a:miter lim="400000"/>
              </a:ln>
              <a:effectLst/>
            </p:spPr>
          </p:pic>
          <p:grpSp>
            <p:nvGrpSpPr>
              <p:cNvPr id="932" name="Group 932"/>
              <p:cNvGrpSpPr/>
              <p:nvPr/>
            </p:nvGrpSpPr>
            <p:grpSpPr>
              <a:xfrm>
                <a:off x="3721654" y="2194418"/>
                <a:ext cx="2126660" cy="999749"/>
                <a:chOff x="0" y="0"/>
                <a:chExt cx="2126659" cy="999748"/>
              </a:xfrm>
            </p:grpSpPr>
            <p:sp>
              <p:nvSpPr>
                <p:cNvPr id="930" name="Shape 930"/>
                <p:cNvSpPr/>
                <p:nvPr/>
              </p:nvSpPr>
              <p:spPr>
                <a:xfrm>
                  <a:off x="0" y="0"/>
                  <a:ext cx="2126660" cy="886968"/>
                </a:xfrm>
                <a:prstGeom prst="roundRect">
                  <a:avLst>
                    <a:gd name="adj" fmla="val 8410"/>
                  </a:avLst>
                </a:prstGeom>
                <a:solidFill>
                  <a:srgbClr val="828282"/>
                </a:solidFill>
                <a:ln w="12700" cap="flat">
                  <a:noFill/>
                  <a:miter lim="400000"/>
                </a:ln>
                <a:effectLst/>
              </p:spPr>
              <p:txBody>
                <a:bodyPr wrap="square" lIns="45719" tIns="45719" rIns="45719" bIns="45719" numCol="1" anchor="t">
                  <a:noAutofit/>
                </a:bodyPr>
                <a:lstStyle/>
                <a:p>
                  <a:pPr algn="l">
                    <a:lnSpc>
                      <a:spcPct val="110000"/>
                    </a:lnSpc>
                    <a:defRPr sz="1400">
                      <a:solidFill>
                        <a:srgbClr val="FFFFFF"/>
                      </a:solidFill>
                    </a:defRPr>
                  </a:pPr>
                </a:p>
              </p:txBody>
            </p:sp>
            <p:sp>
              <p:nvSpPr>
                <p:cNvPr id="931" name="Shape 931"/>
                <p:cNvSpPr/>
                <p:nvPr/>
              </p:nvSpPr>
              <p:spPr>
                <a:xfrm>
                  <a:off x="21848" y="21847"/>
                  <a:ext cx="1823626" cy="977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l">
                    <a:lnSpc>
                      <a:spcPct val="110000"/>
                    </a:lnSpc>
                    <a:defRPr sz="1200">
                      <a:solidFill>
                        <a:srgbClr val="FFFFFF"/>
                      </a:solidFill>
                    </a:defRPr>
                  </a:pPr>
                  <a:r>
                    <a:t>Setpoint: 	    </a:t>
                  </a:r>
                  <a:r>
                    <a:rPr sz="1400"/>
                    <a:t>79°</a:t>
                  </a:r>
                </a:p>
                <a:p>
                  <a:pPr algn="l">
                    <a:lnSpc>
                      <a:spcPct val="110000"/>
                    </a:lnSpc>
                    <a:defRPr sz="1200">
                      <a:solidFill>
                        <a:srgbClr val="CCFFCC"/>
                      </a:solidFill>
                    </a:defRPr>
                  </a:pPr>
                  <a:r>
                    <a:t>Event savings:   0.5 kWh</a:t>
                  </a:r>
                </a:p>
                <a:p>
                  <a:pPr algn="l">
                    <a:lnSpc>
                      <a:spcPct val="110000"/>
                    </a:lnSpc>
                    <a:defRPr sz="1200">
                      <a:solidFill>
                        <a:srgbClr val="CCFFCC"/>
                      </a:solidFill>
                    </a:defRPr>
                  </a:pPr>
                  <a:r>
                    <a:t>DR:	   </a:t>
                  </a:r>
                  <a:r>
                    <a:rPr sz="1400"/>
                    <a:t>NO</a:t>
                  </a:r>
                  <a:endParaRPr sz="1400"/>
                </a:p>
              </p:txBody>
            </p:sp>
          </p:grpSp>
          <p:grpSp>
            <p:nvGrpSpPr>
              <p:cNvPr id="935" name="Group 935"/>
              <p:cNvGrpSpPr/>
              <p:nvPr/>
            </p:nvGrpSpPr>
            <p:grpSpPr>
              <a:xfrm>
                <a:off x="1063330" y="3913258"/>
                <a:ext cx="2039532" cy="1001370"/>
                <a:chOff x="0" y="0"/>
                <a:chExt cx="2039530" cy="1001368"/>
              </a:xfrm>
            </p:grpSpPr>
            <p:sp>
              <p:nvSpPr>
                <p:cNvPr id="933" name="Shape 933"/>
                <p:cNvSpPr/>
                <p:nvPr/>
              </p:nvSpPr>
              <p:spPr>
                <a:xfrm>
                  <a:off x="0" y="0"/>
                  <a:ext cx="2039531" cy="952774"/>
                </a:xfrm>
                <a:prstGeom prst="roundRect">
                  <a:avLst>
                    <a:gd name="adj" fmla="val 8410"/>
                  </a:avLst>
                </a:prstGeom>
                <a:solidFill>
                  <a:schemeClr val="accent1"/>
                </a:solidFill>
                <a:ln w="12700" cap="flat">
                  <a:noFill/>
                  <a:miter lim="400000"/>
                </a:ln>
                <a:effectLst/>
              </p:spPr>
              <p:txBody>
                <a:bodyPr wrap="square" lIns="45719" tIns="45719" rIns="45719" bIns="45719" numCol="1" anchor="t">
                  <a:noAutofit/>
                </a:bodyPr>
                <a:lstStyle/>
                <a:p>
                  <a:pPr algn="l">
                    <a:lnSpc>
                      <a:spcPct val="110000"/>
                    </a:lnSpc>
                    <a:defRPr sz="1400">
                      <a:solidFill>
                        <a:srgbClr val="FFFFFF"/>
                      </a:solidFill>
                    </a:defRPr>
                  </a:pPr>
                </a:p>
              </p:txBody>
            </p:sp>
            <p:sp>
              <p:nvSpPr>
                <p:cNvPr id="934" name="Shape 934"/>
                <p:cNvSpPr/>
                <p:nvPr/>
              </p:nvSpPr>
              <p:spPr>
                <a:xfrm>
                  <a:off x="23469" y="23468"/>
                  <a:ext cx="1781285" cy="977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l">
                    <a:lnSpc>
                      <a:spcPct val="110000"/>
                    </a:lnSpc>
                    <a:defRPr sz="1200">
                      <a:solidFill>
                        <a:srgbClr val="FFFFFF"/>
                      </a:solidFill>
                    </a:defRPr>
                  </a:pPr>
                  <a:r>
                    <a:t>Setpoint: 	  </a:t>
                  </a:r>
                  <a:r>
                    <a:rPr sz="1400"/>
                    <a:t>68°</a:t>
                  </a:r>
                  <a:endParaRPr>
                    <a:latin typeface="DagnyPro-Bold"/>
                    <a:ea typeface="DagnyPro-Bold"/>
                    <a:cs typeface="DagnyPro-Bold"/>
                    <a:sym typeface="DagnyPro-Bold"/>
                  </a:endParaRPr>
                </a:p>
                <a:p>
                  <a:pPr algn="l">
                    <a:lnSpc>
                      <a:spcPct val="110000"/>
                    </a:lnSpc>
                    <a:defRPr sz="1200">
                      <a:solidFill>
                        <a:srgbClr val="CCFFCC"/>
                      </a:solidFill>
                    </a:defRPr>
                  </a:pPr>
                  <a:r>
                    <a:t>Event savings: 5.5 kWh </a:t>
                  </a:r>
                  <a:endParaRPr>
                    <a:solidFill>
                      <a:srgbClr val="FFFFFF"/>
                    </a:solidFill>
                    <a:latin typeface="DagnyPro-Bold"/>
                    <a:ea typeface="DagnyPro-Bold"/>
                    <a:cs typeface="DagnyPro-Bold"/>
                    <a:sym typeface="DagnyPro-Bold"/>
                  </a:endParaRPr>
                </a:p>
                <a:p>
                  <a:pPr algn="l">
                    <a:lnSpc>
                      <a:spcPct val="110000"/>
                    </a:lnSpc>
                    <a:defRPr sz="1200">
                      <a:solidFill>
                        <a:srgbClr val="CCFFCC"/>
                      </a:solidFill>
                    </a:defRPr>
                  </a:pPr>
                  <a:r>
                    <a:t>DR:	 </a:t>
                  </a:r>
                  <a:r>
                    <a:rPr sz="1400"/>
                    <a:t>YES</a:t>
                  </a:r>
                  <a:endParaRPr sz="1400"/>
                </a:p>
              </p:txBody>
            </p:sp>
          </p:grpSp>
        </p:grpSp>
        <p:sp>
          <p:nvSpPr>
            <p:cNvPr id="937" name="Shape 937"/>
            <p:cNvSpPr/>
            <p:nvPr/>
          </p:nvSpPr>
          <p:spPr>
            <a:xfrm>
              <a:off x="-1" y="6801"/>
              <a:ext cx="6172201" cy="5078393"/>
            </a:xfrm>
            <a:prstGeom prst="rect">
              <a:avLst/>
            </a:prstGeom>
            <a:noFill/>
            <a:ln w="9525" cap="flat">
              <a:solidFill>
                <a:srgbClr val="0084C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grpSp>
      <p:sp>
        <p:nvSpPr>
          <p:cNvPr id="939" name="Shape 939"/>
          <p:cNvSpPr/>
          <p:nvPr/>
        </p:nvSpPr>
        <p:spPr>
          <a:xfrm rot="2549136">
            <a:off x="7972957" y="1433990"/>
            <a:ext cx="115321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latin typeface="DagnyPro-Bold"/>
                <a:ea typeface="DagnyPro-Bold"/>
                <a:cs typeface="DagnyPro-Bold"/>
                <a:sym typeface="DagnyPro-Bold"/>
              </a:defRPr>
            </a:lvl1pPr>
          </a:lstStyle>
          <a:p>
            <a:pPr/>
            <a:r>
              <a:t>vision</a:t>
            </a:r>
          </a:p>
        </p:txBody>
      </p:sp>
      <p:grpSp>
        <p:nvGrpSpPr>
          <p:cNvPr id="942" name="Group 942"/>
          <p:cNvGrpSpPr/>
          <p:nvPr/>
        </p:nvGrpSpPr>
        <p:grpSpPr>
          <a:xfrm>
            <a:off x="7572950" y="1028700"/>
            <a:ext cx="1531685" cy="1295400"/>
            <a:chOff x="0" y="0"/>
            <a:chExt cx="1531684" cy="1295400"/>
          </a:xfrm>
        </p:grpSpPr>
        <p:sp>
          <p:nvSpPr>
            <p:cNvPr id="940" name="Shape 940"/>
            <p:cNvSpPr/>
            <p:nvPr/>
          </p:nvSpPr>
          <p:spPr>
            <a:xfrm flipH="1">
              <a:off x="0" y="0"/>
              <a:ext cx="1371601"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0"/>
                  </a:lnTo>
                  <a:lnTo>
                    <a:pt x="0" y="21600"/>
                  </a:lnTo>
                  <a:close/>
                </a:path>
              </a:pathLst>
            </a:custGeom>
            <a:solidFill>
              <a:schemeClr val="accent4"/>
            </a:solidFill>
            <a:ln w="9525" cap="flat">
              <a:solidFill>
                <a:srgbClr val="0084C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941" name="Shape 941"/>
            <p:cNvSpPr/>
            <p:nvPr/>
          </p:nvSpPr>
          <p:spPr>
            <a:xfrm rot="2549136">
              <a:off x="374604" y="392590"/>
              <a:ext cx="1153215"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DagnyPro-Bold"/>
                  <a:ea typeface="DagnyPro-Bold"/>
                  <a:cs typeface="DagnyPro-Bold"/>
                  <a:sym typeface="DagnyPro-Bold"/>
                </a:defRPr>
              </a:lvl1pPr>
            </a:lstStyle>
            <a:p>
              <a:pPr/>
              <a:r>
                <a:t>vision</a:t>
              </a:r>
            </a:p>
          </p:txBody>
        </p:sp>
      </p:grpSp>
      <p:pic>
        <p:nvPicPr>
          <p:cNvPr id="943" name="image73.png"/>
          <p:cNvPicPr>
            <a:picLocks noChangeAspect="1"/>
          </p:cNvPicPr>
          <p:nvPr/>
        </p:nvPicPr>
        <p:blipFill>
          <a:blip r:embed="rId5">
            <a:extLst/>
          </a:blip>
          <a:srcRect l="0" t="12548" r="0" b="0"/>
          <a:stretch>
            <a:fillRect/>
          </a:stretch>
        </p:blipFill>
        <p:spPr>
          <a:xfrm>
            <a:off x="253617" y="3048000"/>
            <a:ext cx="1651383" cy="1239536"/>
          </a:xfrm>
          <a:prstGeom prst="rect">
            <a:avLst/>
          </a:prstGeom>
          <a:ln w="12700">
            <a:miter lim="400000"/>
          </a:ln>
        </p:spPr>
      </p:pic>
      <p:sp>
        <p:nvSpPr>
          <p:cNvPr id="944" name="Shape 944"/>
          <p:cNvSpPr/>
          <p:nvPr/>
        </p:nvSpPr>
        <p:spPr>
          <a:xfrm>
            <a:off x="1981204" y="3352800"/>
            <a:ext cx="566058" cy="609600"/>
          </a:xfrm>
          <a:prstGeom prst="rightArrow">
            <a:avLst>
              <a:gd name="adj1" fmla="val 50000"/>
              <a:gd name="adj2" fmla="val 50000"/>
            </a:avLst>
          </a:prstGeom>
          <a:solidFill>
            <a:schemeClr val="accent2"/>
          </a:solidFill>
          <a:ln>
            <a:solidFill>
              <a:srgbClr val="0084C8"/>
            </a:solidFill>
          </a:ln>
          <a:effectLst>
            <a:outerShdw sx="100000" sy="100000" kx="0" ky="0" algn="b" rotWithShape="0" blurRad="38100" dist="23000" dir="5400000">
              <a:srgbClr val="000000">
                <a:alpha val="35000"/>
              </a:srgbClr>
            </a:outerShdw>
          </a:effectLst>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948" name="Shape 948"/>
          <p:cNvSpPr/>
          <p:nvPr>
            <p:ph type="title"/>
          </p:nvPr>
        </p:nvSpPr>
        <p:spPr>
          <a:prstGeom prst="rect">
            <a:avLst/>
          </a:prstGeom>
        </p:spPr>
        <p:txBody>
          <a:bodyPr/>
          <a:lstStyle/>
          <a:p>
            <a:pPr/>
            <a:r>
              <a:t>Bill Forecasting</a:t>
            </a:r>
          </a:p>
        </p:txBody>
      </p:sp>
      <p:sp>
        <p:nvSpPr>
          <p:cNvPr id="949" name="Shape 949"/>
          <p:cNvSpPr/>
          <p:nvPr/>
        </p:nvSpPr>
        <p:spPr>
          <a:xfrm rot="2549136">
            <a:off x="8125357" y="2234090"/>
            <a:ext cx="115321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latin typeface="DagnyPro-Bold"/>
                <a:ea typeface="DagnyPro-Bold"/>
                <a:cs typeface="DagnyPro-Bold"/>
                <a:sym typeface="DagnyPro-Bold"/>
              </a:defRPr>
            </a:lvl1pPr>
          </a:lstStyle>
          <a:p>
            <a:pPr/>
            <a:r>
              <a:t>vision</a:t>
            </a:r>
          </a:p>
        </p:txBody>
      </p:sp>
      <p:pic>
        <p:nvPicPr>
          <p:cNvPr id="950" name="image18.png" descr="Screen Shot 2015-01-30 at 3.45.54 PM.png"/>
          <p:cNvPicPr>
            <a:picLocks noChangeAspect="1"/>
          </p:cNvPicPr>
          <p:nvPr/>
        </p:nvPicPr>
        <p:blipFill>
          <a:blip r:embed="rId3">
            <a:extLst/>
          </a:blip>
          <a:stretch>
            <a:fillRect/>
          </a:stretch>
        </p:blipFill>
        <p:spPr>
          <a:xfrm>
            <a:off x="2743202" y="1846672"/>
            <a:ext cx="6337303" cy="3411130"/>
          </a:xfrm>
          <a:prstGeom prst="rect">
            <a:avLst/>
          </a:prstGeom>
          <a:ln w="12700">
            <a:miter lim="400000"/>
          </a:ln>
        </p:spPr>
      </p:pic>
      <p:grpSp>
        <p:nvGrpSpPr>
          <p:cNvPr id="953" name="Group 953"/>
          <p:cNvGrpSpPr/>
          <p:nvPr/>
        </p:nvGrpSpPr>
        <p:grpSpPr>
          <a:xfrm>
            <a:off x="7725350" y="1828800"/>
            <a:ext cx="1531685" cy="1295400"/>
            <a:chOff x="0" y="0"/>
            <a:chExt cx="1531684" cy="1295400"/>
          </a:xfrm>
        </p:grpSpPr>
        <p:sp>
          <p:nvSpPr>
            <p:cNvPr id="951" name="Shape 951"/>
            <p:cNvSpPr/>
            <p:nvPr/>
          </p:nvSpPr>
          <p:spPr>
            <a:xfrm flipH="1">
              <a:off x="0" y="0"/>
              <a:ext cx="1371601"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0"/>
                  </a:lnTo>
                  <a:lnTo>
                    <a:pt x="0" y="21600"/>
                  </a:lnTo>
                  <a:close/>
                </a:path>
              </a:pathLst>
            </a:custGeom>
            <a:solidFill>
              <a:schemeClr val="accent4"/>
            </a:solidFill>
            <a:ln w="9525" cap="flat">
              <a:solidFill>
                <a:srgbClr val="0084C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952" name="Shape 952"/>
            <p:cNvSpPr/>
            <p:nvPr/>
          </p:nvSpPr>
          <p:spPr>
            <a:xfrm rot="2549136">
              <a:off x="374604" y="392590"/>
              <a:ext cx="1153215"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DagnyPro-Bold"/>
                  <a:ea typeface="DagnyPro-Bold"/>
                  <a:cs typeface="DagnyPro-Bold"/>
                  <a:sym typeface="DagnyPro-Bold"/>
                </a:defRPr>
              </a:lvl1pPr>
            </a:lstStyle>
            <a:p>
              <a:pPr/>
              <a:r>
                <a:t>vision</a:t>
              </a:r>
            </a:p>
          </p:txBody>
        </p:sp>
      </p:grpSp>
      <p:pic>
        <p:nvPicPr>
          <p:cNvPr id="954" name="image74.png"/>
          <p:cNvPicPr>
            <a:picLocks noChangeAspect="1"/>
          </p:cNvPicPr>
          <p:nvPr/>
        </p:nvPicPr>
        <p:blipFill>
          <a:blip r:embed="rId4">
            <a:extLst/>
          </a:blip>
          <a:stretch>
            <a:fillRect/>
          </a:stretch>
        </p:blipFill>
        <p:spPr>
          <a:xfrm>
            <a:off x="228600" y="2999283"/>
            <a:ext cx="1828800" cy="1445718"/>
          </a:xfrm>
          <a:prstGeom prst="rect">
            <a:avLst/>
          </a:prstGeom>
          <a:ln w="12700">
            <a:miter lim="400000"/>
          </a:ln>
        </p:spPr>
      </p:pic>
      <p:sp>
        <p:nvSpPr>
          <p:cNvPr id="955" name="Shape 955"/>
          <p:cNvSpPr/>
          <p:nvPr/>
        </p:nvSpPr>
        <p:spPr>
          <a:xfrm>
            <a:off x="2133600" y="3429003"/>
            <a:ext cx="533400" cy="574432"/>
          </a:xfrm>
          <a:prstGeom prst="rightArrow">
            <a:avLst>
              <a:gd name="adj1" fmla="val 50000"/>
              <a:gd name="adj2" fmla="val 50000"/>
            </a:avLst>
          </a:prstGeom>
          <a:solidFill>
            <a:schemeClr val="accent2"/>
          </a:solidFill>
          <a:ln>
            <a:solidFill>
              <a:srgbClr val="0084C8"/>
            </a:solidFill>
          </a:ln>
          <a:effectLst>
            <a:outerShdw sx="100000" sy="100000" kx="0" ky="0" algn="b" rotWithShape="0" blurRad="38100" dist="23000" dir="5400000">
              <a:srgbClr val="000000">
                <a:alpha val="35000"/>
              </a:srgbClr>
            </a:outerShdw>
          </a:effectLst>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9" name="Shape 959"/>
          <p:cNvSpPr/>
          <p:nvPr>
            <p:ph type="sldNum" sz="quarter" idx="2"/>
          </p:nvPr>
        </p:nvSpPr>
        <p:spPr>
          <a:xfrm>
            <a:off x="8864776" y="6559867"/>
            <a:ext cx="203024"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60" name="Shape 960"/>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Thanks!</a:t>
            </a:r>
          </a:p>
        </p:txBody>
      </p:sp>
      <p:sp>
        <p:nvSpPr>
          <p:cNvPr id="961" name="Shape 961"/>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sldNum" sz="quarter" idx="2"/>
          </p:nvPr>
        </p:nvSpPr>
        <p:spPr>
          <a:xfrm>
            <a:off x="8914218" y="6559867"/>
            <a:ext cx="153582"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5" name="Shape 315"/>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Standard machine learning setting</a:t>
            </a:r>
          </a:p>
        </p:txBody>
      </p:sp>
      <p:sp>
        <p:nvSpPr>
          <p:cNvPr id="316" name="Shape 316"/>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317" name="Shape 317"/>
          <p:cNvSpPr/>
          <p:nvPr>
            <p:ph type="body" idx="1"/>
          </p:nvPr>
        </p:nvSpPr>
        <p:spPr>
          <a:xfrm>
            <a:off x="493776" y="1111250"/>
            <a:ext cx="8229601" cy="5048250"/>
          </a:xfrm>
          <a:prstGeom prst="rect">
            <a:avLst/>
          </a:prstGeom>
        </p:spPr>
        <p:txBody>
          <a:bodyPr/>
          <a:lstStyle/>
          <a:p>
            <a:pPr>
              <a:spcBef>
                <a:spcPts val="1300"/>
              </a:spcBef>
              <a:defRPr sz="2300"/>
            </a:pPr>
            <a:r>
              <a:t>Want to estimate some value: </a:t>
            </a:r>
          </a:p>
          <a:p>
            <a:pPr lvl="1" marL="692150" indent="-234950">
              <a:spcBef>
                <a:spcPts val="400"/>
              </a:spcBef>
              <a:buFontTx/>
            </a:pPr>
            <a:r>
              <a:t>Does this household use GAS or ELECTRIC heat?</a:t>
            </a:r>
            <a:endParaRPr sz="1800"/>
          </a:p>
          <a:p>
            <a:pPr lvl="1" marL="692150" indent="-234950">
              <a:spcBef>
                <a:spcPts val="400"/>
              </a:spcBef>
              <a:buFontTx/>
            </a:pPr>
            <a:endParaRPr sz="1800"/>
          </a:p>
          <a:p>
            <a:pPr lvl="1" marL="284163" indent="-284163">
              <a:spcBef>
                <a:spcPts val="1300"/>
              </a:spcBef>
              <a:buChar char="»"/>
              <a:defRPr sz="2300"/>
            </a:pPr>
            <a:r>
              <a:t>Have something we know about each household that might help us estimate the unknown value</a:t>
            </a:r>
          </a:p>
        </p:txBody>
      </p:sp>
      <p:grpSp>
        <p:nvGrpSpPr>
          <p:cNvPr id="320" name="Group 320"/>
          <p:cNvGrpSpPr/>
          <p:nvPr/>
        </p:nvGrpSpPr>
        <p:grpSpPr>
          <a:xfrm>
            <a:off x="939800" y="4025901"/>
            <a:ext cx="2462989" cy="1516232"/>
            <a:chOff x="0" y="0"/>
            <a:chExt cx="2462988" cy="1516230"/>
          </a:xfrm>
        </p:grpSpPr>
        <p:pic>
          <p:nvPicPr>
            <p:cNvPr id="318" name="image22.png" descr="C:\Users\mstaples\Downloads\email.png"/>
            <p:cNvPicPr>
              <a:picLocks noChangeAspect="1"/>
            </p:cNvPicPr>
            <p:nvPr/>
          </p:nvPicPr>
          <p:blipFill>
            <a:blip r:embed="rId2">
              <a:extLst/>
            </a:blip>
            <a:stretch>
              <a:fillRect/>
            </a:stretch>
          </p:blipFill>
          <p:spPr>
            <a:xfrm rot="725389">
              <a:off x="1657854" y="347810"/>
              <a:ext cx="710601" cy="977966"/>
            </a:xfrm>
            <a:prstGeom prst="rect">
              <a:avLst/>
            </a:prstGeom>
            <a:ln w="12700" cap="flat">
              <a:noFill/>
              <a:miter lim="400000"/>
            </a:ln>
            <a:effectLst>
              <a:outerShdw sx="100000" sy="100000" kx="0" ky="0" algn="b" rotWithShape="0" blurRad="76200" dist="38100" dir="2700000">
                <a:srgbClr val="000000">
                  <a:alpha val="23000"/>
                </a:srgbClr>
              </a:outerShdw>
            </a:effectLst>
          </p:spPr>
        </p:pic>
        <p:pic>
          <p:nvPicPr>
            <p:cNvPr id="319" name="image23.png"/>
            <p:cNvPicPr>
              <a:picLocks noChangeAspect="1"/>
            </p:cNvPicPr>
            <p:nvPr/>
          </p:nvPicPr>
          <p:blipFill>
            <a:blip r:embed="rId3">
              <a:extLst/>
            </a:blip>
            <a:stretch>
              <a:fillRect/>
            </a:stretch>
          </p:blipFill>
          <p:spPr>
            <a:xfrm>
              <a:off x="0" y="0"/>
              <a:ext cx="1927412" cy="1516231"/>
            </a:xfrm>
            <a:prstGeom prst="rect">
              <a:avLst/>
            </a:prstGeom>
            <a:ln w="12700" cap="flat">
              <a:noFill/>
              <a:miter lim="400000"/>
            </a:ln>
            <a:effectLst/>
          </p:spPr>
        </p:pic>
      </p:grpSp>
      <p:sp>
        <p:nvSpPr>
          <p:cNvPr id="321" name="Shape 321"/>
          <p:cNvSpPr/>
          <p:nvPr/>
        </p:nvSpPr>
        <p:spPr>
          <a:xfrm>
            <a:off x="4109720" y="3944065"/>
            <a:ext cx="4505744" cy="10721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74" y="0"/>
                </a:lnTo>
                <a:lnTo>
                  <a:pt x="7805" y="19518"/>
                </a:lnTo>
                <a:lnTo>
                  <a:pt x="9802" y="21600"/>
                </a:lnTo>
                <a:lnTo>
                  <a:pt x="11776" y="19518"/>
                </a:lnTo>
                <a:lnTo>
                  <a:pt x="13636" y="21470"/>
                </a:lnTo>
                <a:lnTo>
                  <a:pt x="15724" y="21600"/>
                </a:lnTo>
                <a:lnTo>
                  <a:pt x="17652" y="13142"/>
                </a:lnTo>
                <a:lnTo>
                  <a:pt x="19694" y="8718"/>
                </a:lnTo>
                <a:lnTo>
                  <a:pt x="21600" y="2212"/>
                </a:lnTo>
              </a:path>
            </a:pathLst>
          </a:custGeom>
          <a:ln w="28575">
            <a:solidFill>
              <a:srgbClr val="3B3B3B"/>
            </a:solidFill>
          </a:ln>
        </p:spPr>
        <p:txBody>
          <a:bodyPr lIns="45719" rIns="45719" anchor="ctr"/>
          <a:lstStyle/>
          <a:p>
            <a:pPr>
              <a:defRPr>
                <a:solidFill>
                  <a:schemeClr val="accent2"/>
                </a:solidFill>
              </a:defRPr>
            </a:pPr>
          </a:p>
        </p:txBody>
      </p:sp>
      <p:grpSp>
        <p:nvGrpSpPr>
          <p:cNvPr id="348" name="Group 348"/>
          <p:cNvGrpSpPr/>
          <p:nvPr/>
        </p:nvGrpSpPr>
        <p:grpSpPr>
          <a:xfrm>
            <a:off x="3802381" y="3810000"/>
            <a:ext cx="4912777" cy="2127464"/>
            <a:chOff x="0" y="0"/>
            <a:chExt cx="4912776" cy="2127463"/>
          </a:xfrm>
        </p:grpSpPr>
        <p:sp>
          <p:nvSpPr>
            <p:cNvPr id="322" name="Shape 322"/>
            <p:cNvSpPr/>
            <p:nvPr/>
          </p:nvSpPr>
          <p:spPr>
            <a:xfrm>
              <a:off x="0" y="0"/>
              <a:ext cx="4912777" cy="1924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9525" cap="flat">
              <a:solidFill>
                <a:srgbClr val="3C3C3C"/>
              </a:solidFill>
              <a:prstDash val="solid"/>
              <a:round/>
            </a:ln>
            <a:effectLst/>
          </p:spPr>
          <p:txBody>
            <a:bodyPr wrap="square" lIns="45719" tIns="45719" rIns="45719" bIns="45719" numCol="1" anchor="ctr">
              <a:noAutofit/>
            </a:bodyPr>
            <a:lstStyle/>
            <a:p>
              <a:pPr>
                <a:defRPr>
                  <a:solidFill>
                    <a:schemeClr val="accent2"/>
                  </a:solidFill>
                </a:defRPr>
              </a:pPr>
            </a:p>
          </p:txBody>
        </p:sp>
        <p:sp>
          <p:nvSpPr>
            <p:cNvPr id="323" name="Shape 323"/>
            <p:cNvSpPr/>
            <p:nvPr/>
          </p:nvSpPr>
          <p:spPr>
            <a:xfrm flipH="1">
              <a:off x="0"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24" name="Shape 324"/>
            <p:cNvSpPr/>
            <p:nvPr/>
          </p:nvSpPr>
          <p:spPr>
            <a:xfrm>
              <a:off x="409398"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25" name="Shape 325"/>
            <p:cNvSpPr/>
            <p:nvPr/>
          </p:nvSpPr>
          <p:spPr>
            <a:xfrm>
              <a:off x="818796"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26" name="Shape 326"/>
            <p:cNvSpPr/>
            <p:nvPr/>
          </p:nvSpPr>
          <p:spPr>
            <a:xfrm>
              <a:off x="1228194"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27" name="Shape 327"/>
            <p:cNvSpPr/>
            <p:nvPr/>
          </p:nvSpPr>
          <p:spPr>
            <a:xfrm>
              <a:off x="1637592"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28" name="Shape 328"/>
            <p:cNvSpPr/>
            <p:nvPr/>
          </p:nvSpPr>
          <p:spPr>
            <a:xfrm>
              <a:off x="2046990"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29" name="Shape 329"/>
            <p:cNvSpPr/>
            <p:nvPr/>
          </p:nvSpPr>
          <p:spPr>
            <a:xfrm>
              <a:off x="2456388"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30" name="Shape 330"/>
            <p:cNvSpPr/>
            <p:nvPr/>
          </p:nvSpPr>
          <p:spPr>
            <a:xfrm>
              <a:off x="2865786"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31" name="Shape 331"/>
            <p:cNvSpPr/>
            <p:nvPr/>
          </p:nvSpPr>
          <p:spPr>
            <a:xfrm>
              <a:off x="3275184"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32" name="Shape 332"/>
            <p:cNvSpPr/>
            <p:nvPr/>
          </p:nvSpPr>
          <p:spPr>
            <a:xfrm>
              <a:off x="3684582"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33" name="Shape 333"/>
            <p:cNvSpPr/>
            <p:nvPr/>
          </p:nvSpPr>
          <p:spPr>
            <a:xfrm>
              <a:off x="4093980"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34" name="Shape 334"/>
            <p:cNvSpPr/>
            <p:nvPr/>
          </p:nvSpPr>
          <p:spPr>
            <a:xfrm>
              <a:off x="4503378"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35" name="Shape 335"/>
            <p:cNvSpPr/>
            <p:nvPr/>
          </p:nvSpPr>
          <p:spPr>
            <a:xfrm>
              <a:off x="4912776" y="1924705"/>
              <a:ext cx="1" cy="47634"/>
            </a:xfrm>
            <a:prstGeom prst="line">
              <a:avLst/>
            </a:prstGeom>
            <a:noFill/>
            <a:ln w="9525" cap="flat">
              <a:solidFill>
                <a:srgbClr val="3C3C3C"/>
              </a:solidFill>
              <a:prstDash val="solid"/>
              <a:round/>
            </a:ln>
            <a:effectLst/>
          </p:spPr>
          <p:txBody>
            <a:bodyPr wrap="square" lIns="45719" tIns="45719" rIns="45719" bIns="45719" numCol="1" anchor="t">
              <a:noAutofit/>
            </a:bodyPr>
            <a:lstStyle/>
            <a:p>
              <a:pPr/>
            </a:p>
          </p:txBody>
        </p:sp>
        <p:sp>
          <p:nvSpPr>
            <p:cNvPr id="336" name="Shape 336"/>
            <p:cNvSpPr/>
            <p:nvPr/>
          </p:nvSpPr>
          <p:spPr>
            <a:xfrm>
              <a:off x="55015" y="1911563"/>
              <a:ext cx="299368"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Jan</a:t>
              </a:r>
            </a:p>
          </p:txBody>
        </p:sp>
        <p:sp>
          <p:nvSpPr>
            <p:cNvPr id="337" name="Shape 337"/>
            <p:cNvSpPr/>
            <p:nvPr/>
          </p:nvSpPr>
          <p:spPr>
            <a:xfrm>
              <a:off x="454559" y="1911563"/>
              <a:ext cx="319077"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Feb</a:t>
              </a:r>
            </a:p>
          </p:txBody>
        </p:sp>
        <p:sp>
          <p:nvSpPr>
            <p:cNvPr id="338" name="Shape 338"/>
            <p:cNvSpPr/>
            <p:nvPr/>
          </p:nvSpPr>
          <p:spPr>
            <a:xfrm>
              <a:off x="864044" y="1911563"/>
              <a:ext cx="318903"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Mar</a:t>
              </a:r>
            </a:p>
          </p:txBody>
        </p:sp>
        <p:sp>
          <p:nvSpPr>
            <p:cNvPr id="339" name="Shape 339"/>
            <p:cNvSpPr/>
            <p:nvPr/>
          </p:nvSpPr>
          <p:spPr>
            <a:xfrm>
              <a:off x="1288200" y="1911563"/>
              <a:ext cx="289385"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Apr</a:t>
              </a:r>
            </a:p>
          </p:txBody>
        </p:sp>
        <p:sp>
          <p:nvSpPr>
            <p:cNvPr id="340" name="Shape 340"/>
            <p:cNvSpPr/>
            <p:nvPr/>
          </p:nvSpPr>
          <p:spPr>
            <a:xfrm>
              <a:off x="1667995" y="1911563"/>
              <a:ext cx="348593"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May</a:t>
              </a:r>
            </a:p>
          </p:txBody>
        </p:sp>
        <p:sp>
          <p:nvSpPr>
            <p:cNvPr id="341" name="Shape 341"/>
            <p:cNvSpPr/>
            <p:nvPr/>
          </p:nvSpPr>
          <p:spPr>
            <a:xfrm>
              <a:off x="2102005" y="1911563"/>
              <a:ext cx="299369"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Jun</a:t>
              </a:r>
            </a:p>
          </p:txBody>
        </p:sp>
        <p:sp>
          <p:nvSpPr>
            <p:cNvPr id="342" name="Shape 342"/>
            <p:cNvSpPr/>
            <p:nvPr/>
          </p:nvSpPr>
          <p:spPr>
            <a:xfrm>
              <a:off x="2541094" y="1911563"/>
              <a:ext cx="239986"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Jul</a:t>
              </a:r>
            </a:p>
          </p:txBody>
        </p:sp>
        <p:sp>
          <p:nvSpPr>
            <p:cNvPr id="343" name="Shape 343"/>
            <p:cNvSpPr/>
            <p:nvPr/>
          </p:nvSpPr>
          <p:spPr>
            <a:xfrm>
              <a:off x="2905956" y="1911563"/>
              <a:ext cx="329060"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Aug</a:t>
              </a:r>
            </a:p>
          </p:txBody>
        </p:sp>
        <p:sp>
          <p:nvSpPr>
            <p:cNvPr id="344" name="Shape 344"/>
            <p:cNvSpPr/>
            <p:nvPr/>
          </p:nvSpPr>
          <p:spPr>
            <a:xfrm>
              <a:off x="3315353" y="1911563"/>
              <a:ext cx="329060"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Sep</a:t>
              </a:r>
            </a:p>
          </p:txBody>
        </p:sp>
        <p:sp>
          <p:nvSpPr>
            <p:cNvPr id="345" name="Shape 345"/>
            <p:cNvSpPr/>
            <p:nvPr/>
          </p:nvSpPr>
          <p:spPr>
            <a:xfrm>
              <a:off x="3744633" y="1911563"/>
              <a:ext cx="289298"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Oct</a:t>
              </a:r>
            </a:p>
          </p:txBody>
        </p:sp>
        <p:sp>
          <p:nvSpPr>
            <p:cNvPr id="346" name="Shape 346"/>
            <p:cNvSpPr/>
            <p:nvPr/>
          </p:nvSpPr>
          <p:spPr>
            <a:xfrm>
              <a:off x="4134236" y="1911563"/>
              <a:ext cx="328886"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Nov</a:t>
              </a:r>
            </a:p>
          </p:txBody>
        </p:sp>
        <p:sp>
          <p:nvSpPr>
            <p:cNvPr id="347" name="Shape 347"/>
            <p:cNvSpPr/>
            <p:nvPr/>
          </p:nvSpPr>
          <p:spPr>
            <a:xfrm>
              <a:off x="4543634" y="1911563"/>
              <a:ext cx="328886"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400">
                  <a:solidFill>
                    <a:schemeClr val="accent2"/>
                  </a:solidFill>
                  <a:latin typeface="DagnyPro-Bold"/>
                  <a:ea typeface="DagnyPro-Bold"/>
                  <a:cs typeface="DagnyPro-Bold"/>
                  <a:sym typeface="DagnyPro-Bold"/>
                </a:defRPr>
              </a:lvl1pPr>
            </a:lstStyle>
            <a:p>
              <a:pPr/>
              <a:r>
                <a:t>Dec</a:t>
              </a:r>
            </a:p>
          </p:txBody>
        </p:sp>
      </p:gr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sldNum" sz="quarter" idx="2"/>
          </p:nvPr>
        </p:nvSpPr>
        <p:spPr>
          <a:xfrm>
            <a:off x="8441666" y="6587644"/>
            <a:ext cx="153583"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1" name="Shape 351"/>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Estimating heat type</a:t>
            </a:r>
          </a:p>
        </p:txBody>
      </p:sp>
      <p:sp>
        <p:nvSpPr>
          <p:cNvPr id="352" name="Shape 352"/>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sp>
        <p:nvSpPr>
          <p:cNvPr id="353" name="Shape 353"/>
          <p:cNvSpPr/>
          <p:nvPr/>
        </p:nvSpPr>
        <p:spPr>
          <a:xfrm>
            <a:off x="136334" y="1365122"/>
            <a:ext cx="8512366" cy="87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b="1" sz="2600">
                <a:solidFill>
                  <a:srgbClr val="002060"/>
                </a:solidFill>
              </a:defRPr>
            </a:lvl1pPr>
          </a:lstStyle>
          <a:p>
            <a:pPr/>
            <a:r>
              <a:t>What do we know about a household that might help us estimate whether it has gas or electric heat?</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Num" sz="quarter" idx="2"/>
          </p:nvPr>
        </p:nvSpPr>
        <p:spPr>
          <a:xfrm>
            <a:off x="8441666" y="6587644"/>
            <a:ext cx="153583"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6" name="Shape 356"/>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Estimating heat type</a:t>
            </a:r>
          </a:p>
        </p:txBody>
      </p:sp>
      <p:sp>
        <p:nvSpPr>
          <p:cNvPr id="357" name="Shape 357"/>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graphicFrame>
        <p:nvGraphicFramePr>
          <p:cNvPr id="358" name="Chart 358"/>
          <p:cNvGraphicFramePr/>
          <p:nvPr/>
        </p:nvGraphicFramePr>
        <p:xfrm>
          <a:off x="5360298" y="1379982"/>
          <a:ext cx="3567041" cy="3780536"/>
        </p:xfrm>
        <a:graphic xmlns:a="http://schemas.openxmlformats.org/drawingml/2006/main">
          <a:graphicData uri="http://schemas.openxmlformats.org/drawingml/2006/chart">
            <c:chart xmlns:c="http://schemas.openxmlformats.org/drawingml/2006/chart" r:id="rId2"/>
          </a:graphicData>
        </a:graphic>
      </p:graphicFrame>
      <p:graphicFrame>
        <p:nvGraphicFramePr>
          <p:cNvPr id="359" name="Chart 359"/>
          <p:cNvGraphicFramePr/>
          <p:nvPr/>
        </p:nvGraphicFramePr>
        <p:xfrm>
          <a:off x="597934" y="1379982"/>
          <a:ext cx="3439905" cy="3780536"/>
        </p:xfrm>
        <a:graphic xmlns:a="http://schemas.openxmlformats.org/drawingml/2006/main">
          <a:graphicData uri="http://schemas.openxmlformats.org/drawingml/2006/chart">
            <c:chart xmlns:c="http://schemas.openxmlformats.org/drawingml/2006/chart" r:id="rId3"/>
          </a:graphicData>
        </a:graphic>
      </p:graphicFrame>
      <p:pic>
        <p:nvPicPr>
          <p:cNvPr id="360" name="image17.jpg" descr="gas_furnace.jpg"/>
          <p:cNvPicPr>
            <a:picLocks noChangeAspect="1"/>
          </p:cNvPicPr>
          <p:nvPr/>
        </p:nvPicPr>
        <p:blipFill>
          <a:blip r:embed="rId4">
            <a:extLst/>
          </a:blip>
          <a:srcRect l="10835" t="8539" r="16657" b="0"/>
          <a:stretch>
            <a:fillRect/>
          </a:stretch>
        </p:blipFill>
        <p:spPr>
          <a:xfrm>
            <a:off x="4210049" y="4743451"/>
            <a:ext cx="1043481" cy="167005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8" grpId="1"/>
      <p:bldP build="whole" bldLvl="1" animBg="1" rev="0" advAuto="0" spid="360"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sldNum" sz="quarter" idx="2"/>
          </p:nvPr>
        </p:nvSpPr>
        <p:spPr>
          <a:xfrm>
            <a:off x="8441666" y="6587644"/>
            <a:ext cx="153583" cy="1930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3" name="Shape 363"/>
          <p:cNvSpPr/>
          <p:nvPr/>
        </p:nvSpPr>
        <p:spPr>
          <a:xfrm>
            <a:off x="304800" y="230889"/>
            <a:ext cx="8534400" cy="5288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lnSpc>
                <a:spcPts val="3500"/>
              </a:lnSpc>
              <a:defRPr b="1" sz="2800">
                <a:solidFill>
                  <a:schemeClr val="accent2"/>
                </a:solidFill>
              </a:defRPr>
            </a:lvl1pPr>
          </a:lstStyle>
          <a:p>
            <a:pPr/>
            <a:r>
              <a:t>Estimating heat type</a:t>
            </a:r>
          </a:p>
        </p:txBody>
      </p:sp>
      <p:sp>
        <p:nvSpPr>
          <p:cNvPr id="364" name="Shape 364"/>
          <p:cNvSpPr/>
          <p:nvPr/>
        </p:nvSpPr>
        <p:spPr>
          <a:xfrm>
            <a:off x="0" y="838200"/>
            <a:ext cx="533400" cy="0"/>
          </a:xfrm>
          <a:prstGeom prst="line">
            <a:avLst/>
          </a:prstGeom>
          <a:solidFill>
            <a:srgbClr val="828282"/>
          </a:solidFill>
          <a:ln w="127000">
            <a:solidFill>
              <a:schemeClr val="accent1"/>
            </a:solidFill>
          </a:ln>
        </p:spPr>
        <p:txBody>
          <a:bodyPr lIns="45719" rIns="45719"/>
          <a:lstStyle/>
          <a:p>
            <a:pPr/>
          </a:p>
        </p:txBody>
      </p:sp>
      <p:graphicFrame>
        <p:nvGraphicFramePr>
          <p:cNvPr id="365" name="Chart 365"/>
          <p:cNvGraphicFramePr/>
          <p:nvPr/>
        </p:nvGraphicFramePr>
        <p:xfrm>
          <a:off x="5195198" y="1379982"/>
          <a:ext cx="3567041" cy="3780536"/>
        </p:xfrm>
        <a:graphic xmlns:a="http://schemas.openxmlformats.org/drawingml/2006/main">
          <a:graphicData uri="http://schemas.openxmlformats.org/drawingml/2006/chart">
            <c:chart xmlns:c="http://schemas.openxmlformats.org/drawingml/2006/chart" r:id="rId2"/>
          </a:graphicData>
        </a:graphic>
      </p:graphicFrame>
      <p:graphicFrame>
        <p:nvGraphicFramePr>
          <p:cNvPr id="366" name="Chart 366"/>
          <p:cNvGraphicFramePr/>
          <p:nvPr/>
        </p:nvGraphicFramePr>
        <p:xfrm>
          <a:off x="419985" y="1379982"/>
          <a:ext cx="3630554" cy="3780536"/>
        </p:xfrm>
        <a:graphic xmlns:a="http://schemas.openxmlformats.org/drawingml/2006/main">
          <a:graphicData uri="http://schemas.openxmlformats.org/drawingml/2006/chart">
            <c:chart xmlns:c="http://schemas.openxmlformats.org/drawingml/2006/chart" r:id="rId3"/>
          </a:graphicData>
        </a:graphic>
      </p:graphicFrame>
      <p:pic>
        <p:nvPicPr>
          <p:cNvPr id="367" name="image16.jpg" descr="Electric_Heater.jpg"/>
          <p:cNvPicPr>
            <a:picLocks noChangeAspect="1"/>
          </p:cNvPicPr>
          <p:nvPr/>
        </p:nvPicPr>
        <p:blipFill>
          <a:blip r:embed="rId4">
            <a:extLst/>
          </a:blip>
          <a:srcRect l="0" t="8333" r="0" b="12500"/>
          <a:stretch>
            <a:fillRect/>
          </a:stretch>
        </p:blipFill>
        <p:spPr>
          <a:xfrm>
            <a:off x="4025901" y="5314948"/>
            <a:ext cx="1532021" cy="121285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1"/>
    </p:bldLst>
  </p:timing>
</p:sld>
</file>

<file path=ppt/theme/theme1.xml><?xml version="1.0" encoding="utf-8"?>
<a:theme xmlns:a="http://schemas.openxmlformats.org/drawingml/2006/main" xmlns:r="http://schemas.openxmlformats.org/officeDocument/2006/relationships" name="Content Slides">
  <a:themeElements>
    <a:clrScheme name="Content Slides">
      <a:dk1>
        <a:srgbClr val="3C3C3C"/>
      </a:dk1>
      <a:lt1>
        <a:srgbClr val="FFFFFF"/>
      </a:lt1>
      <a:dk2>
        <a:srgbClr val="A7A7A7"/>
      </a:dk2>
      <a:lt2>
        <a:srgbClr val="535353"/>
      </a:lt2>
      <a:accent1>
        <a:srgbClr val="0087CD"/>
      </a:accent1>
      <a:accent2>
        <a:srgbClr val="19325A"/>
      </a:accent2>
      <a:accent3>
        <a:srgbClr val="69C8FA"/>
      </a:accent3>
      <a:accent4>
        <a:srgbClr val="FF971E"/>
      </a:accent4>
      <a:accent5>
        <a:srgbClr val="E7EDF6"/>
      </a:accent5>
      <a:accent6>
        <a:srgbClr val="E6E4E1"/>
      </a:accent6>
      <a:hlink>
        <a:srgbClr val="0000FF"/>
      </a:hlink>
      <a:folHlink>
        <a:srgbClr val="FF00FF"/>
      </a:folHlink>
    </a:clrScheme>
    <a:fontScheme name="Content Slides">
      <a:majorFont>
        <a:latin typeface="Arial"/>
        <a:ea typeface="Arial"/>
        <a:cs typeface="Arial"/>
      </a:majorFont>
      <a:minorFont>
        <a:latin typeface="Helvetica"/>
        <a:ea typeface="Helvetica"/>
        <a:cs typeface="Helvetica"/>
      </a:minorFont>
    </a:fontScheme>
    <a:fmtScheme name="Content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ontent Slides">
  <a:themeElements>
    <a:clrScheme name="Content Slides">
      <a:dk1>
        <a:srgbClr val="000000"/>
      </a:dk1>
      <a:lt1>
        <a:srgbClr val="FFFFFF"/>
      </a:lt1>
      <a:dk2>
        <a:srgbClr val="A7A7A7"/>
      </a:dk2>
      <a:lt2>
        <a:srgbClr val="535353"/>
      </a:lt2>
      <a:accent1>
        <a:srgbClr val="0087CD"/>
      </a:accent1>
      <a:accent2>
        <a:srgbClr val="19325A"/>
      </a:accent2>
      <a:accent3>
        <a:srgbClr val="69C8FA"/>
      </a:accent3>
      <a:accent4>
        <a:srgbClr val="FF971E"/>
      </a:accent4>
      <a:accent5>
        <a:srgbClr val="E7EDF6"/>
      </a:accent5>
      <a:accent6>
        <a:srgbClr val="E6E4E1"/>
      </a:accent6>
      <a:hlink>
        <a:srgbClr val="0000FF"/>
      </a:hlink>
      <a:folHlink>
        <a:srgbClr val="FF00FF"/>
      </a:folHlink>
    </a:clrScheme>
    <a:fontScheme name="Content Slides">
      <a:majorFont>
        <a:latin typeface="Arial"/>
        <a:ea typeface="Arial"/>
        <a:cs typeface="Arial"/>
      </a:majorFont>
      <a:minorFont>
        <a:latin typeface="Helvetica"/>
        <a:ea typeface="Helvetica"/>
        <a:cs typeface="Helvetica"/>
      </a:minorFont>
    </a:fontScheme>
    <a:fmtScheme name="Content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3C3C3C"/>
            </a:solidFill>
            <a:effectLst/>
            <a:uFillTx/>
            <a:latin typeface="Dagny Offc"/>
            <a:ea typeface="Dagny Offc"/>
            <a:cs typeface="Dagny Offc"/>
            <a:sym typeface="Dagny Off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